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58"/>
  </p:notesMasterIdLst>
  <p:sldIdLst>
    <p:sldId id="256" r:id="rId2"/>
    <p:sldId id="257" r:id="rId3"/>
    <p:sldId id="259" r:id="rId4"/>
    <p:sldId id="258" r:id="rId5"/>
    <p:sldId id="281" r:id="rId6"/>
    <p:sldId id="260" r:id="rId7"/>
    <p:sldId id="261" r:id="rId8"/>
    <p:sldId id="262" r:id="rId9"/>
    <p:sldId id="263" r:id="rId10"/>
    <p:sldId id="322" r:id="rId11"/>
    <p:sldId id="323" r:id="rId12"/>
    <p:sldId id="324" r:id="rId13"/>
    <p:sldId id="283" r:id="rId14"/>
    <p:sldId id="266" r:id="rId15"/>
    <p:sldId id="284" r:id="rId16"/>
    <p:sldId id="285" r:id="rId17"/>
    <p:sldId id="267" r:id="rId18"/>
    <p:sldId id="286" r:id="rId19"/>
    <p:sldId id="287" r:id="rId20"/>
    <p:sldId id="271" r:id="rId21"/>
    <p:sldId id="290" r:id="rId22"/>
    <p:sldId id="289" r:id="rId23"/>
    <p:sldId id="288" r:id="rId24"/>
    <p:sldId id="293" r:id="rId25"/>
    <p:sldId id="292" r:id="rId26"/>
    <p:sldId id="294" r:id="rId27"/>
    <p:sldId id="295" r:id="rId28"/>
    <p:sldId id="296" r:id="rId29"/>
    <p:sldId id="297" r:id="rId30"/>
    <p:sldId id="274" r:id="rId31"/>
    <p:sldId id="298" r:id="rId32"/>
    <p:sldId id="299" r:id="rId33"/>
    <p:sldId id="300" r:id="rId34"/>
    <p:sldId id="301" r:id="rId35"/>
    <p:sldId id="302" r:id="rId36"/>
    <p:sldId id="303" r:id="rId37"/>
    <p:sldId id="304" r:id="rId38"/>
    <p:sldId id="305" r:id="rId39"/>
    <p:sldId id="306" r:id="rId40"/>
    <p:sldId id="307" r:id="rId41"/>
    <p:sldId id="308" r:id="rId42"/>
    <p:sldId id="309" r:id="rId43"/>
    <p:sldId id="310" r:id="rId44"/>
    <p:sldId id="311" r:id="rId45"/>
    <p:sldId id="312" r:id="rId46"/>
    <p:sldId id="313" r:id="rId47"/>
    <p:sldId id="314" r:id="rId48"/>
    <p:sldId id="315" r:id="rId49"/>
    <p:sldId id="317" r:id="rId50"/>
    <p:sldId id="318" r:id="rId51"/>
    <p:sldId id="316" r:id="rId52"/>
    <p:sldId id="319" r:id="rId53"/>
    <p:sldId id="320" r:id="rId54"/>
    <p:sldId id="321" r:id="rId55"/>
    <p:sldId id="279" r:id="rId56"/>
    <p:sldId id="280" r:id="rId57"/>
  </p:sldIdLst>
  <p:sldSz cx="9144000" cy="5143500" type="screen16x9"/>
  <p:notesSz cx="6858000" cy="9144000"/>
  <p:embeddedFontLst>
    <p:embeddedFont>
      <p:font typeface="Roboto" panose="02000000000000000000" pitchFamily="2" charset="0"/>
      <p:regular r:id="rId59"/>
      <p:bold r:id="rId60"/>
      <p:italic r:id="rId61"/>
      <p:boldItalic r:id="rId62"/>
    </p:embeddedFont>
    <p:embeddedFont>
      <p:font typeface="Open Sans" panose="020B0606030504020204" pitchFamily="34" charset="0"/>
      <p:regular r:id="rId63"/>
      <p:bold r:id="rId64"/>
      <p:italic r:id="rId65"/>
      <p:boldItalic r:id="rId66"/>
    </p:embeddedFont>
    <p:embeddedFont>
      <p:font typeface="Squada One" panose="020B0604020202020204" charset="0"/>
      <p:regular r:id="rId67"/>
    </p:embeddedFont>
    <p:embeddedFont>
      <p:font typeface="Roboto Condensed Light" panose="020B0604020202020204" charset="0"/>
      <p:regular r:id="rId68"/>
      <p:bold r:id="rId69"/>
      <p:italic r:id="rId70"/>
      <p:boldItalic r:id="rId71"/>
    </p:embeddedFont>
    <p:embeddedFont>
      <p:font typeface="Fira Sans Extra Condensed Medium" panose="020B0604020202020204" charset="0"/>
      <p:regular r:id="rId72"/>
      <p:bold r:id="rId73"/>
      <p:italic r:id="rId74"/>
      <p:boldItalic r:id="rId75"/>
    </p:embeddedFont>
    <p:embeddedFont>
      <p:font typeface="Consolas" panose="020B0609020204030204" pitchFamily="49" charset="0"/>
      <p:regular r:id="rId76"/>
      <p:bold r:id="rId77"/>
      <p:italic r:id="rId78"/>
      <p:boldItalic r:id="rId79"/>
    </p:embeddedFont>
    <p:embeddedFont>
      <p:font typeface="Roboto Condensed" panose="020B0604020202020204" charset="0"/>
      <p:regular r:id="rId80"/>
      <p:bold r:id="rId81"/>
      <p:italic r:id="rId82"/>
      <p:boldItalic r:id="rId83"/>
    </p:embeddedFont>
    <p:embeddedFont>
      <p:font typeface="Exo 2" panose="020B0604020202020204" charset="0"/>
      <p:regular r:id="rId84"/>
      <p:bold r:id="rId85"/>
      <p:italic r:id="rId86"/>
      <p:boldItalic r:id="rId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7BCFFA6-3B31-4B29-8FA2-BB7DB613E507}">
  <a:tblStyle styleId="{C7BCFFA6-3B31-4B29-8FA2-BB7DB613E50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5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5.fntdata"/><Relationship Id="rId68" Type="http://schemas.openxmlformats.org/officeDocument/2006/relationships/font" Target="fonts/font10.fntdata"/><Relationship Id="rId84" Type="http://schemas.openxmlformats.org/officeDocument/2006/relationships/font" Target="fonts/font26.fntdata"/><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notesMaster" Target="notesMasters/notesMaster1.xml"/><Relationship Id="rId74" Type="http://schemas.openxmlformats.org/officeDocument/2006/relationships/font" Target="fonts/font16.fntdata"/><Relationship Id="rId79" Type="http://schemas.openxmlformats.org/officeDocument/2006/relationships/font" Target="fonts/font21.fntdata"/><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4.fntdata"/><Relationship Id="rId80" Type="http://schemas.openxmlformats.org/officeDocument/2006/relationships/font" Target="fonts/font22.fntdata"/><Relationship Id="rId85" Type="http://schemas.openxmlformats.org/officeDocument/2006/relationships/font" Target="fonts/font2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font" Target="fonts/font17.fntdata"/><Relationship Id="rId83" Type="http://schemas.openxmlformats.org/officeDocument/2006/relationships/font" Target="fonts/font25.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font" Target="fonts/font20.fntdata"/><Relationship Id="rId81" Type="http://schemas.openxmlformats.org/officeDocument/2006/relationships/font" Target="fonts/font23.fntdata"/><Relationship Id="rId86" Type="http://schemas.openxmlformats.org/officeDocument/2006/relationships/font" Target="fonts/font2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font" Target="fonts/font1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8.fntdata"/><Relationship Id="rId87" Type="http://schemas.openxmlformats.org/officeDocument/2006/relationships/font" Target="fonts/font29.fntdata"/><Relationship Id="rId61" Type="http://schemas.openxmlformats.org/officeDocument/2006/relationships/font" Target="fonts/font3.fntdata"/><Relationship Id="rId82" Type="http://schemas.openxmlformats.org/officeDocument/2006/relationships/font" Target="fonts/font24.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58d3b44f08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5311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58d3b44f08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0398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58d3b44f08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84341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58d3b44f08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58d3b44f0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3866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419515fe0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419515fe0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7794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419515fe0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86533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58d3b44f08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58d3b44f0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419515fe0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77268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419515fe0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6089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abfbaf2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58d3b44f08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58d3b44f08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419515fe0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93890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58d3b44f08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58d3b44f08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42014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419515fe0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36253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419515fe0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92228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419515fe0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18541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419515fe0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6961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419515fe0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220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419515fe0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07093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419515fe0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8823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58d3b44f08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58d3b44f08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419515fe0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6696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419515fe0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37425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419515fe0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87057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28918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419515fe0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30133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419515fe0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12566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419515fe0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6871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419515fe0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79649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419515fe0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6959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40422e07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419515fe0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87517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419515fe0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65633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419515fe0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25370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419515fe0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62719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41037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419515fe0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42534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419515fe0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9006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419515fe0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43357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419515fe0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56702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419515fe0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fontAlgn="base"/>
            <a:r>
              <a:rPr lang="vi-VN" sz="1100" b="0" i="0" u="none" strike="noStrike" cap="none" smtClean="0">
                <a:solidFill>
                  <a:srgbClr val="000000"/>
                </a:solidFill>
                <a:effectLst/>
                <a:latin typeface="Arial"/>
                <a:ea typeface="Arial"/>
                <a:cs typeface="Arial"/>
                <a:sym typeface="Arial"/>
              </a:rPr>
              <a:t>Chúng ta bắt đầu bằng việc import React, sau đó định nghĩa một interface với tên là IProps , interface này mô tả một trường giá trị có tên là name , kiểu là string. Chúng ta để trường name là một giá trị tùy chọn (?). Việc định nghĩa một trường là tùy chọn với cú pháp ?, có nghĩa trường đó có thể có giá trị là type | undefined (trong trường hợp của chúng ta là string | undefined).</a:t>
            </a:r>
          </a:p>
          <a:p>
            <a:pPr fontAlgn="base"/>
            <a:r>
              <a:rPr lang="vi-VN" sz="1100" b="0" i="0" u="none" strike="noStrike" cap="none" smtClean="0">
                <a:solidFill>
                  <a:srgbClr val="000000"/>
                </a:solidFill>
                <a:effectLst/>
                <a:latin typeface="Arial"/>
                <a:ea typeface="Arial"/>
                <a:cs typeface="Arial"/>
                <a:sym typeface="Arial"/>
              </a:rPr>
              <a:t>Khi chúng ta tạo ra Header component ở đoạn code trên có kiểu React.FC&lt;IProps&gt; (“FC” – React.FunctionComponent interface). Với việc định nghĩa như vậy, nó cho phép chúng ta sử dụng defaultProps và children. props của Header sẽ có kiểu IProps (interface mà chúng ta định nghĩa ở trên).</a:t>
            </a:r>
          </a:p>
          <a:p>
            <a:pPr marL="0" lvl="0" indent="0" algn="l" rtl="0">
              <a:spcBef>
                <a:spcPts val="0"/>
              </a:spcBef>
              <a:spcAft>
                <a:spcPts val="0"/>
              </a:spcAft>
              <a:buNone/>
            </a:pPr>
            <a:endParaRPr/>
          </a:p>
        </p:txBody>
      </p:sp>
    </p:spTree>
    <p:extLst>
      <p:ext uri="{BB962C8B-B14F-4D97-AF65-F5344CB8AC3E}">
        <p14:creationId xmlns:p14="http://schemas.microsoft.com/office/powerpoint/2010/main" val="3468815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53521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419515fe0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49364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419515fe0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20309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419515fe0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6533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419515fe0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03649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58c66ba33b_0_9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58c66ba33b_0_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41abfbaf28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41abfbaf28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8d3b44f08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58d3b44f08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4">
  <p:cSld name="CUSTOM_27">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92" name="Google Shape;92;p15"/>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5">
  <p:cSld name="CUSTOM_30">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8"/>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08" name="Google Shape;108;p18"/>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32">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22" name="Google Shape;122;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23"/>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lang="en" sz="1000" b="1">
                <a:solidFill>
                  <a:schemeClr val="dk1"/>
                </a:solidFill>
                <a:uFill>
                  <a:noFill/>
                </a:uFill>
                <a:latin typeface="Roboto Condensed"/>
                <a:ea typeface="Roboto Condensed"/>
                <a:cs typeface="Roboto Condensed"/>
                <a:sym typeface="Roboto Condensed"/>
                <a:hlinkClick r:id="rId3"/>
              </a:rPr>
              <a:t>Slidesgo</a:t>
            </a:r>
            <a:r>
              <a:rPr lang="en" sz="1000">
                <a:solidFill>
                  <a:schemeClr val="dk1"/>
                </a:solidFill>
                <a:latin typeface="Roboto Condensed Light"/>
                <a:ea typeface="Roboto Condensed Light"/>
                <a:cs typeface="Roboto Condensed Light"/>
                <a:sym typeface="Roboto Condensed Light"/>
              </a:rPr>
              <a:t>, including icons by </a:t>
            </a:r>
            <a:r>
              <a:rPr lang="en" sz="1000" b="1">
                <a:solidFill>
                  <a:schemeClr val="dk1"/>
                </a:solidFill>
                <a:uFill>
                  <a:noFill/>
                </a:uFill>
                <a:latin typeface="Roboto Condensed"/>
                <a:ea typeface="Roboto Condensed"/>
                <a:cs typeface="Roboto Condensed"/>
                <a:sym typeface="Roboto Condensed"/>
                <a:hlinkClick r:id="rId4"/>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lang="en" sz="1000" b="1">
                <a:solidFill>
                  <a:schemeClr val="dk1"/>
                </a:solidFill>
                <a:uFill>
                  <a:noFill/>
                </a:uFill>
                <a:latin typeface="Roboto Condensed"/>
                <a:ea typeface="Roboto Condensed"/>
                <a:cs typeface="Roboto Condensed"/>
                <a:sym typeface="Roboto Condensed"/>
                <a:hlinkClick r:id="rId5"/>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dk1"/>
                </a:solidFill>
                <a:latin typeface="Roboto Condensed"/>
                <a:ea typeface="Roboto Condensed"/>
                <a:cs typeface="Roboto Condensed"/>
                <a:sym typeface="Roboto Condensed"/>
              </a:rPr>
              <a:t>Please keep this slide for attribution.</a:t>
            </a:r>
            <a:endParaRPr sz="900" b="1">
              <a:solidFill>
                <a:schemeClr val="dk1"/>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p:cSld name="CUSTOM_12">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37" name="Google Shape;37;p5"/>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2">
  <p:cSld name="CUSTOM_21">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42" name="Google Shape;4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 photo">
  <p:cSld name="CUSTOM_2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rgbClr val="000000"/>
              </a:buClr>
              <a:buSzPts val="2000"/>
              <a:buNone/>
              <a:defRPr sz="2000">
                <a:solidFill>
                  <a:srgbClr val="000000"/>
                </a:solidFill>
              </a:defRPr>
            </a:lvl2pPr>
            <a:lvl3pPr lvl="2" algn="r" rtl="0">
              <a:spcBef>
                <a:spcPts val="0"/>
              </a:spcBef>
              <a:spcAft>
                <a:spcPts val="0"/>
              </a:spcAft>
              <a:buClr>
                <a:srgbClr val="000000"/>
              </a:buClr>
              <a:buSzPts val="2000"/>
              <a:buNone/>
              <a:defRPr sz="2000">
                <a:solidFill>
                  <a:srgbClr val="000000"/>
                </a:solidFill>
              </a:defRPr>
            </a:lvl3pPr>
            <a:lvl4pPr lvl="3" algn="r" rtl="0">
              <a:spcBef>
                <a:spcPts val="0"/>
              </a:spcBef>
              <a:spcAft>
                <a:spcPts val="0"/>
              </a:spcAft>
              <a:buClr>
                <a:srgbClr val="000000"/>
              </a:buClr>
              <a:buSzPts val="2000"/>
              <a:buNone/>
              <a:defRPr sz="2000">
                <a:solidFill>
                  <a:srgbClr val="000000"/>
                </a:solidFill>
              </a:defRPr>
            </a:lvl4pPr>
            <a:lvl5pPr lvl="4" algn="r" rtl="0">
              <a:spcBef>
                <a:spcPts val="0"/>
              </a:spcBef>
              <a:spcAft>
                <a:spcPts val="0"/>
              </a:spcAft>
              <a:buClr>
                <a:srgbClr val="000000"/>
              </a:buClr>
              <a:buSzPts val="2000"/>
              <a:buNone/>
              <a:defRPr sz="2000">
                <a:solidFill>
                  <a:srgbClr val="000000"/>
                </a:solidFill>
              </a:defRPr>
            </a:lvl5pPr>
            <a:lvl6pPr lvl="5" algn="r" rtl="0">
              <a:spcBef>
                <a:spcPts val="0"/>
              </a:spcBef>
              <a:spcAft>
                <a:spcPts val="0"/>
              </a:spcAft>
              <a:buClr>
                <a:srgbClr val="000000"/>
              </a:buClr>
              <a:buSzPts val="2000"/>
              <a:buNone/>
              <a:defRPr sz="2000">
                <a:solidFill>
                  <a:srgbClr val="000000"/>
                </a:solidFill>
              </a:defRPr>
            </a:lvl6pPr>
            <a:lvl7pPr lvl="6" algn="r" rtl="0">
              <a:spcBef>
                <a:spcPts val="0"/>
              </a:spcBef>
              <a:spcAft>
                <a:spcPts val="0"/>
              </a:spcAft>
              <a:buClr>
                <a:srgbClr val="000000"/>
              </a:buClr>
              <a:buSzPts val="2000"/>
              <a:buNone/>
              <a:defRPr sz="2000">
                <a:solidFill>
                  <a:srgbClr val="000000"/>
                </a:solidFill>
              </a:defRPr>
            </a:lvl7pPr>
            <a:lvl8pPr lvl="7" algn="r" rtl="0">
              <a:spcBef>
                <a:spcPts val="0"/>
              </a:spcBef>
              <a:spcAft>
                <a:spcPts val="0"/>
              </a:spcAft>
              <a:buClr>
                <a:srgbClr val="000000"/>
              </a:buClr>
              <a:buSzPts val="2000"/>
              <a:buNone/>
              <a:defRPr sz="2000">
                <a:solidFill>
                  <a:srgbClr val="000000"/>
                </a:solidFill>
              </a:defRPr>
            </a:lvl8pPr>
            <a:lvl9pPr lvl="8" algn="r" rtl="0">
              <a:spcBef>
                <a:spcPts val="0"/>
              </a:spcBef>
              <a:spcAft>
                <a:spcPts val="0"/>
              </a:spcAft>
              <a:buClr>
                <a:srgbClr val="000000"/>
              </a:buClr>
              <a:buSzPts val="2000"/>
              <a:buNone/>
              <a:defRPr sz="2000">
                <a:solidFill>
                  <a:srgbClr val="000000"/>
                </a:solidFill>
              </a:defRPr>
            </a:lvl9pPr>
          </a:lstStyle>
          <a:p>
            <a:endParaRPr/>
          </a:p>
        </p:txBody>
      </p:sp>
      <p:sp>
        <p:nvSpPr>
          <p:cNvPr id="46" name="Google Shape;46;p8"/>
          <p:cNvSpPr txBox="1">
            <a:spLocks noGrp="1"/>
          </p:cNvSpPr>
          <p:nvPr>
            <p:ph type="subTitle" idx="1"/>
          </p:nvPr>
        </p:nvSpPr>
        <p:spPr>
          <a:xfrm>
            <a:off x="1179233" y="3058425"/>
            <a:ext cx="30951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solidFill>
                  <a:srgbClr val="000000"/>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47" name="Google Shape;47;p8"/>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p:cSld name="CUSTOM_24">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8" name="Google Shape;58;p10"/>
          <p:cNvSpPr txBox="1">
            <a:spLocks noGrp="1"/>
          </p:cNvSpPr>
          <p:nvPr>
            <p:ph type="ctrTitle" idx="2"/>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59" name="Google Shape;59;p1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60" name="Google Shape;60;p10"/>
          <p:cNvSpPr txBox="1">
            <a:spLocks noGrp="1"/>
          </p:cNvSpPr>
          <p:nvPr>
            <p:ph type="ctrTitle" idx="3"/>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61" name="Google Shape;61;p10"/>
          <p:cNvSpPr txBox="1">
            <a:spLocks noGrp="1"/>
          </p:cNvSpPr>
          <p:nvPr>
            <p:ph type="subTitle" idx="4"/>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62" name="Google Shape;62;p10"/>
          <p:cNvSpPr txBox="1">
            <a:spLocks noGrp="1"/>
          </p:cNvSpPr>
          <p:nvPr>
            <p:ph type="ctrTitle" idx="5"/>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63" name="Google Shape;63;p10"/>
          <p:cNvSpPr txBox="1">
            <a:spLocks noGrp="1"/>
          </p:cNvSpPr>
          <p:nvPr>
            <p:ph type="subTitle" idx="6"/>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3">
  <p:cSld name="CUSTOM_22">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6" name="Google Shape;66;p11"/>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61" r:id="rId10"/>
    <p:sldLayoutId id="2147483664" r:id="rId11"/>
    <p:sldLayoutId id="2147483669" r:id="rId12"/>
    <p:sldLayoutId id="2147483670" r:id="rId13"/>
    <p:sldLayoutId id="214748367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hyperlink" Target="https://www.typescriptlang.org/docs/handbook/jsx.html" TargetMode="External"/><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hyperlink" Target="https://dinhphuc.github.io/" TargetMode="External"/><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8" Type="http://schemas.openxmlformats.org/officeDocument/2006/relationships/hyperlink" Target="https://www.typescriptlang.org/docs/home.html" TargetMode="External"/><Relationship Id="rId3" Type="http://schemas.openxmlformats.org/officeDocument/2006/relationships/hyperlink" Target="https://alligator.io/react/typescript-with-react/" TargetMode="External"/><Relationship Id="rId7" Type="http://schemas.openxmlformats.org/officeDocument/2006/relationships/hyperlink" Target="https://viblo.asia/p/typescript-so-voi-javascript-924lJAq6ZPM" TargetMode="External"/><Relationship Id="rId2" Type="http://schemas.openxmlformats.org/officeDocument/2006/relationships/notesSlide" Target="../notesSlides/notesSlide55.xml"/><Relationship Id="rId1" Type="http://schemas.openxmlformats.org/officeDocument/2006/relationships/slideLayout" Target="../slideLayouts/slideLayout13.xml"/><Relationship Id="rId6" Type="http://schemas.openxmlformats.org/officeDocument/2006/relationships/hyperlink" Target="https://codetheworld.io/xay-dung-ung-dung-bang-react-su-dung-typescript.html" TargetMode="External"/><Relationship Id="rId5" Type="http://schemas.openxmlformats.org/officeDocument/2006/relationships/hyperlink" Target="https://programmingwithmosh.com/javascript/react-typescript/" TargetMode="External"/><Relationship Id="rId4" Type="http://schemas.openxmlformats.org/officeDocument/2006/relationships/hyperlink" Target="https://blog.bitsrc.io/why-and-how-use-typescript-in-your-react-app-60e8987be8de" TargetMode="External"/><Relationship Id="rId9" Type="http://schemas.openxmlformats.org/officeDocument/2006/relationships/hyperlink" Target="https://github.com/microsoft/TypeScript-React-Starter"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7" name="Google Shape;137;p28"/>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lvl="0"/>
            <a:r>
              <a:rPr lang="en-US" err="1"/>
              <a:t>Áp</a:t>
            </a:r>
            <a:r>
              <a:rPr lang="en-US"/>
              <a:t> </a:t>
            </a:r>
            <a:r>
              <a:rPr lang="en-US" err="1"/>
              <a:t>dụng</a:t>
            </a:r>
            <a:r>
              <a:rPr lang="en-US"/>
              <a:t> typescript </a:t>
            </a:r>
            <a:br>
              <a:rPr lang="en-US"/>
            </a:br>
            <a:r>
              <a:rPr lang="en-US" err="1"/>
              <a:t>vào</a:t>
            </a:r>
            <a:r>
              <a:rPr lang="en-US"/>
              <a:t> react </a:t>
            </a:r>
            <a:endParaRPr>
              <a:solidFill>
                <a:srgbClr val="434343"/>
              </a:solidFill>
            </a:endParaRPr>
          </a:p>
        </p:txBody>
      </p:sp>
      <p:cxnSp>
        <p:nvCxnSpPr>
          <p:cNvPr id="138" name="Google Shape;138;p28"/>
          <p:cNvCxnSpPr/>
          <p:nvPr/>
        </p:nvCxnSpPr>
        <p:spPr>
          <a:xfrm>
            <a:off x="7145675" y="3176000"/>
            <a:ext cx="2086500" cy="0"/>
          </a:xfrm>
          <a:prstGeom prst="straightConnector1">
            <a:avLst/>
          </a:prstGeom>
          <a:noFill/>
          <a:ln w="9525" cap="flat" cmpd="sng">
            <a:solidFill>
              <a:schemeClr val="dk1"/>
            </a:solidFill>
            <a:prstDash val="solid"/>
            <a:round/>
            <a:headEnd type="none" w="med" len="med"/>
            <a:tailEnd type="none" w="med" len="med"/>
          </a:ln>
        </p:spPr>
      </p:cxnSp>
      <p:pic>
        <p:nvPicPr>
          <p:cNvPr id="6154" name="Picture 10" descr="Kết quả hình ảnh cho react j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3321" y="3341456"/>
            <a:ext cx="1055604" cy="1055604"/>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Kết quả hình ảnh cho typescrip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2654" y="3409892"/>
            <a:ext cx="918732" cy="918732"/>
          </a:xfrm>
          <a:prstGeom prst="rect">
            <a:avLst/>
          </a:prstGeom>
          <a:noFill/>
          <a:extLst>
            <a:ext uri="{909E8E84-426E-40DD-AFC4-6F175D3DCCD1}">
              <a14:hiddenFill xmlns:a14="http://schemas.microsoft.com/office/drawing/2010/main">
                <a:solidFill>
                  <a:srgbClr val="FFFFFF"/>
                </a:solidFill>
              </a14:hiddenFill>
            </a:ext>
          </a:extLst>
        </p:spPr>
      </p:pic>
      <p:pic>
        <p:nvPicPr>
          <p:cNvPr id="6160" name="Picture 16" descr="Kết quả hình ảnh cho add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9251" y="3766572"/>
            <a:ext cx="333234" cy="3332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4" name="Google Shape;224;p35"/>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p>
            <a:r>
              <a:rPr lang="vi-VN" smtClean="0"/>
              <a:t>Tại sao nên sử dụng Typescript</a:t>
            </a:r>
            <a:endParaRPr lang="vi-VN"/>
          </a:p>
        </p:txBody>
      </p:sp>
      <p:sp>
        <p:nvSpPr>
          <p:cNvPr id="6" name="Rectangle 5"/>
          <p:cNvSpPr/>
          <p:nvPr/>
        </p:nvSpPr>
        <p:spPr>
          <a:xfrm>
            <a:off x="550070" y="1378882"/>
            <a:ext cx="1685924" cy="276999"/>
          </a:xfrm>
          <a:prstGeom prst="rect">
            <a:avLst/>
          </a:prstGeom>
        </p:spPr>
        <p:txBody>
          <a:bodyPr wrap="square">
            <a:spAutoFit/>
          </a:bodyPr>
          <a:lstStyle/>
          <a:p>
            <a:r>
              <a:rPr lang="en-US" sz="1200" b="1">
                <a:solidFill>
                  <a:srgbClr val="5C5C5C"/>
                </a:solidFill>
                <a:latin typeface="Consolas" panose="020B0609020204030204" pitchFamily="49" charset="0"/>
              </a:rPr>
              <a:t>Code Suggestions</a:t>
            </a:r>
          </a:p>
        </p:txBody>
      </p:sp>
      <p:pic>
        <p:nvPicPr>
          <p:cNvPr id="16386" name="Picture 2" descr="https://miro.medium.com/max/1690/1*3bmdtRCpQtdZaA-l_fD41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192" y="1852613"/>
            <a:ext cx="5533043" cy="270922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23237" y="2090123"/>
            <a:ext cx="2167564" cy="1384995"/>
          </a:xfrm>
          <a:prstGeom prst="rect">
            <a:avLst/>
          </a:prstGeom>
        </p:spPr>
        <p:txBody>
          <a:bodyPr wrap="square">
            <a:spAutoFit/>
          </a:bodyPr>
          <a:lstStyle/>
          <a:p>
            <a:r>
              <a:rPr lang="en-US" smtClean="0">
                <a:solidFill>
                  <a:srgbClr val="252525"/>
                </a:solidFill>
                <a:latin typeface="Roboto" panose="02000000000000000000" pitchFamily="2" charset="0"/>
              </a:rPr>
              <a:t>Nếu </a:t>
            </a:r>
            <a:r>
              <a:rPr lang="en-US">
                <a:solidFill>
                  <a:srgbClr val="252525"/>
                </a:solidFill>
                <a:latin typeface="Roboto" panose="02000000000000000000" pitchFamily="2" charset="0"/>
              </a:rPr>
              <a:t>một nhà phát triển mới gia nhập nhóm và anh ta </a:t>
            </a:r>
            <a:r>
              <a:rPr lang="en-US">
                <a:solidFill>
                  <a:srgbClr val="252525"/>
                </a:solidFill>
                <a:latin typeface="Roboto Condensed" panose="020B0604020202020204" charset="0"/>
                <a:ea typeface="Roboto Condensed" panose="020B0604020202020204" charset="0"/>
              </a:rPr>
              <a:t>đang</a:t>
            </a:r>
            <a:r>
              <a:rPr lang="en-US">
                <a:solidFill>
                  <a:srgbClr val="252525"/>
                </a:solidFill>
                <a:latin typeface="Roboto" panose="02000000000000000000" pitchFamily="2" charset="0"/>
              </a:rPr>
              <a:t> sử dụng lại một thành </a:t>
            </a:r>
            <a:r>
              <a:rPr lang="en-US" smtClean="0">
                <a:solidFill>
                  <a:srgbClr val="252525"/>
                </a:solidFill>
                <a:latin typeface="Roboto" panose="02000000000000000000" pitchFamily="2" charset="0"/>
              </a:rPr>
              <a:t>phần, TypeScript </a:t>
            </a:r>
            <a:r>
              <a:rPr lang="en-US">
                <a:solidFill>
                  <a:srgbClr val="252525"/>
                </a:solidFill>
                <a:latin typeface="Roboto" panose="02000000000000000000" pitchFamily="2" charset="0"/>
              </a:rPr>
              <a:t>sẽ gợi ý các đạo cụ cần </a:t>
            </a:r>
            <a:r>
              <a:rPr lang="en-US" smtClean="0">
                <a:solidFill>
                  <a:srgbClr val="252525"/>
                </a:solidFill>
                <a:latin typeface="Roboto" panose="02000000000000000000" pitchFamily="2" charset="0"/>
              </a:rPr>
              <a:t>có.</a:t>
            </a:r>
            <a:endParaRPr lang="vi-VN"/>
          </a:p>
        </p:txBody>
      </p:sp>
    </p:spTree>
    <p:extLst>
      <p:ext uri="{BB962C8B-B14F-4D97-AF65-F5344CB8AC3E}">
        <p14:creationId xmlns:p14="http://schemas.microsoft.com/office/powerpoint/2010/main" val="14292311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4" name="Google Shape;224;p35"/>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p>
            <a:r>
              <a:rPr lang="vi-VN" smtClean="0"/>
              <a:t>Tại sao nên sử dụng Typescript</a:t>
            </a:r>
            <a:endParaRPr lang="vi-VN"/>
          </a:p>
        </p:txBody>
      </p:sp>
      <p:sp>
        <p:nvSpPr>
          <p:cNvPr id="6" name="Rectangle 5"/>
          <p:cNvSpPr/>
          <p:nvPr/>
        </p:nvSpPr>
        <p:spPr>
          <a:xfrm>
            <a:off x="423236" y="1643577"/>
            <a:ext cx="3707605" cy="276999"/>
          </a:xfrm>
          <a:prstGeom prst="rect">
            <a:avLst/>
          </a:prstGeom>
        </p:spPr>
        <p:txBody>
          <a:bodyPr wrap="square">
            <a:spAutoFit/>
          </a:bodyPr>
          <a:lstStyle/>
          <a:p>
            <a:r>
              <a:rPr lang="en-US" sz="1200" b="1">
                <a:solidFill>
                  <a:srgbClr val="5C5C5C"/>
                </a:solidFill>
                <a:latin typeface="Consolas" panose="020B0609020204030204" pitchFamily="49" charset="0"/>
              </a:rPr>
              <a:t>Đánh dấu các lỗi càng sớm càng tốt</a:t>
            </a:r>
          </a:p>
        </p:txBody>
      </p:sp>
      <p:sp>
        <p:nvSpPr>
          <p:cNvPr id="3" name="Rectangle 2"/>
          <p:cNvSpPr/>
          <p:nvPr/>
        </p:nvSpPr>
        <p:spPr>
          <a:xfrm>
            <a:off x="423237" y="2090123"/>
            <a:ext cx="2167564" cy="523220"/>
          </a:xfrm>
          <a:prstGeom prst="rect">
            <a:avLst/>
          </a:prstGeom>
        </p:spPr>
        <p:txBody>
          <a:bodyPr wrap="square">
            <a:spAutoFit/>
          </a:bodyPr>
          <a:lstStyle/>
          <a:p>
            <a:r>
              <a:rPr lang="en-US" smtClean="0">
                <a:solidFill>
                  <a:srgbClr val="252525"/>
                </a:solidFill>
                <a:latin typeface="Roboto" panose="02000000000000000000" pitchFamily="2" charset="0"/>
              </a:rPr>
              <a:t>Các lỗi sẽ được báo sớm hơn để kịp thời sửa chữa</a:t>
            </a:r>
            <a:endParaRPr lang="vi-VN"/>
          </a:p>
        </p:txBody>
      </p:sp>
      <p:pic>
        <p:nvPicPr>
          <p:cNvPr id="19458" name="Picture 2" descr="https://miro.medium.com/max/1508/1*KezkQuUWBO3_0Us4Q5qyo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5284" y="2202418"/>
            <a:ext cx="6098156" cy="2497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3094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4" name="Google Shape;224;p35"/>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p>
            <a:r>
              <a:rPr lang="vi-VN" smtClean="0"/>
              <a:t>Tại sao nên sử dụng Typescript</a:t>
            </a:r>
            <a:endParaRPr lang="vi-VN"/>
          </a:p>
        </p:txBody>
      </p:sp>
      <p:sp>
        <p:nvSpPr>
          <p:cNvPr id="6" name="Rectangle 5"/>
          <p:cNvSpPr/>
          <p:nvPr/>
        </p:nvSpPr>
        <p:spPr>
          <a:xfrm>
            <a:off x="423236" y="1643577"/>
            <a:ext cx="3707605" cy="276999"/>
          </a:xfrm>
          <a:prstGeom prst="rect">
            <a:avLst/>
          </a:prstGeom>
        </p:spPr>
        <p:txBody>
          <a:bodyPr wrap="square">
            <a:spAutoFit/>
          </a:bodyPr>
          <a:lstStyle/>
          <a:p>
            <a:r>
              <a:rPr lang="en-US" sz="1200" b="1">
                <a:solidFill>
                  <a:srgbClr val="5C5C5C"/>
                </a:solidFill>
                <a:latin typeface="Consolas" panose="020B0609020204030204" pitchFamily="49" charset="0"/>
              </a:rPr>
              <a:t>Self-documenting code</a:t>
            </a:r>
          </a:p>
        </p:txBody>
      </p:sp>
      <p:sp>
        <p:nvSpPr>
          <p:cNvPr id="3" name="Rectangle 2"/>
          <p:cNvSpPr/>
          <p:nvPr/>
        </p:nvSpPr>
        <p:spPr>
          <a:xfrm>
            <a:off x="528816" y="1991068"/>
            <a:ext cx="1172952" cy="2677656"/>
          </a:xfrm>
          <a:prstGeom prst="rect">
            <a:avLst/>
          </a:prstGeom>
        </p:spPr>
        <p:txBody>
          <a:bodyPr wrap="square">
            <a:spAutoFit/>
          </a:bodyPr>
          <a:lstStyle/>
          <a:p>
            <a:r>
              <a:rPr lang="en-US"/>
              <a:t>The type, interfaces, enums, types for function parameter and its return type, etc </a:t>
            </a:r>
            <a:r>
              <a:rPr lang="en-US" smtClean="0"/>
              <a:t>tất cả được thể hiện 1 cách tường minh</a:t>
            </a:r>
            <a:endParaRPr lang="vi-VN"/>
          </a:p>
        </p:txBody>
      </p:sp>
      <p:pic>
        <p:nvPicPr>
          <p:cNvPr id="2" name="Picture 1"/>
          <p:cNvPicPr>
            <a:picLocks noChangeAspect="1"/>
          </p:cNvPicPr>
          <p:nvPr/>
        </p:nvPicPr>
        <p:blipFill>
          <a:blip r:embed="rId3"/>
          <a:stretch>
            <a:fillRect/>
          </a:stretch>
        </p:blipFill>
        <p:spPr>
          <a:xfrm>
            <a:off x="1997056" y="2030250"/>
            <a:ext cx="4267570" cy="2586151"/>
          </a:xfrm>
          <a:prstGeom prst="rect">
            <a:avLst/>
          </a:prstGeom>
        </p:spPr>
      </p:pic>
      <p:sp>
        <p:nvSpPr>
          <p:cNvPr id="4" name="Right Arrow 3"/>
          <p:cNvSpPr/>
          <p:nvPr/>
        </p:nvSpPr>
        <p:spPr>
          <a:xfrm>
            <a:off x="6376369" y="3305631"/>
            <a:ext cx="273084"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Rectangle 8"/>
          <p:cNvSpPr/>
          <p:nvPr/>
        </p:nvSpPr>
        <p:spPr>
          <a:xfrm>
            <a:off x="6559914" y="1998618"/>
            <a:ext cx="2431686" cy="307777"/>
          </a:xfrm>
          <a:prstGeom prst="rect">
            <a:avLst/>
          </a:prstGeom>
        </p:spPr>
        <p:txBody>
          <a:bodyPr wrap="square">
            <a:spAutoFit/>
          </a:bodyPr>
          <a:lstStyle/>
          <a:p>
            <a:endParaRPr lang="vi-VN"/>
          </a:p>
        </p:txBody>
      </p:sp>
      <p:graphicFrame>
        <p:nvGraphicFramePr>
          <p:cNvPr id="10" name="Table 9"/>
          <p:cNvGraphicFramePr>
            <a:graphicFrameLocks noGrp="1"/>
          </p:cNvGraphicFramePr>
          <p:nvPr>
            <p:extLst>
              <p:ext uri="{D42A27DB-BD31-4B8C-83A1-F6EECF244321}">
                <p14:modId xmlns:p14="http://schemas.microsoft.com/office/powerpoint/2010/main" val="3309968645"/>
              </p:ext>
            </p:extLst>
          </p:nvPr>
        </p:nvGraphicFramePr>
        <p:xfrm>
          <a:off x="6705600" y="2345510"/>
          <a:ext cx="2005263" cy="1955632"/>
        </p:xfrm>
        <a:graphic>
          <a:graphicData uri="http://schemas.openxmlformats.org/drawingml/2006/table">
            <a:tbl>
              <a:tblPr firstRow="1" bandRow="1">
                <a:tableStyleId>{C7BCFFA6-3B31-4B29-8FA2-BB7DB613E507}</a:tableStyleId>
              </a:tblPr>
              <a:tblGrid>
                <a:gridCol w="2005263">
                  <a:extLst>
                    <a:ext uri="{9D8B030D-6E8A-4147-A177-3AD203B41FA5}">
                      <a16:colId xmlns:a16="http://schemas.microsoft.com/office/drawing/2014/main" val="2215338533"/>
                    </a:ext>
                  </a:extLst>
                </a:gridCol>
              </a:tblGrid>
              <a:tr h="276958">
                <a:tc>
                  <a:txBody>
                    <a:bodyPr/>
                    <a:lstStyle/>
                    <a:p>
                      <a:pPr algn="ctr"/>
                      <a:r>
                        <a:rPr lang="en-US" smtClean="0"/>
                        <a:t>SinhVien</a:t>
                      </a:r>
                      <a:endParaRPr lang="vi-VN"/>
                    </a:p>
                  </a:txBody>
                  <a:tcPr/>
                </a:tc>
                <a:extLst>
                  <a:ext uri="{0D108BD9-81ED-4DB2-BD59-A6C34878D82A}">
                    <a16:rowId xmlns:a16="http://schemas.microsoft.com/office/drawing/2014/main" val="838270447"/>
                  </a:ext>
                </a:extLst>
              </a:tr>
              <a:tr h="858569">
                <a:tc>
                  <a:txBody>
                    <a:bodyPr/>
                    <a:lstStyle/>
                    <a:p>
                      <a:r>
                        <a:rPr lang="en-US" smtClean="0"/>
                        <a:t>+ string:</a:t>
                      </a:r>
                      <a:r>
                        <a:rPr lang="en-US" baseline="0" smtClean="0"/>
                        <a:t> HoTen</a:t>
                      </a:r>
                    </a:p>
                    <a:p>
                      <a:r>
                        <a:rPr lang="en-US" baseline="0" smtClean="0"/>
                        <a:t>+ number: Tuoi</a:t>
                      </a:r>
                    </a:p>
                    <a:p>
                      <a:r>
                        <a:rPr lang="en-US" baseline="0" smtClean="0"/>
                        <a:t>+ string: Lop</a:t>
                      </a:r>
                    </a:p>
                    <a:p>
                      <a:endParaRPr lang="vi-VN"/>
                    </a:p>
                  </a:txBody>
                  <a:tcPr/>
                </a:tc>
                <a:extLst>
                  <a:ext uri="{0D108BD9-81ED-4DB2-BD59-A6C34878D82A}">
                    <a16:rowId xmlns:a16="http://schemas.microsoft.com/office/drawing/2014/main" val="927650152"/>
                  </a:ext>
                </a:extLst>
              </a:tr>
              <a:tr h="705952">
                <a:tc>
                  <a:txBody>
                    <a:bodyPr/>
                    <a:lstStyle/>
                    <a:p>
                      <a:r>
                        <a:rPr lang="en-US" smtClean="0"/>
                        <a:t>+ string show()</a:t>
                      </a:r>
                      <a:endParaRPr lang="vi-VN"/>
                    </a:p>
                  </a:txBody>
                  <a:tcPr/>
                </a:tc>
                <a:extLst>
                  <a:ext uri="{0D108BD9-81ED-4DB2-BD59-A6C34878D82A}">
                    <a16:rowId xmlns:a16="http://schemas.microsoft.com/office/drawing/2014/main" val="1504077138"/>
                  </a:ext>
                </a:extLst>
              </a:tr>
            </a:tbl>
          </a:graphicData>
        </a:graphic>
      </p:graphicFrame>
    </p:spTree>
    <p:extLst>
      <p:ext uri="{BB962C8B-B14F-4D97-AF65-F5344CB8AC3E}">
        <p14:creationId xmlns:p14="http://schemas.microsoft.com/office/powerpoint/2010/main" val="1040177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9"/>
          <p:cNvSpPr txBox="1">
            <a:spLocks noGrp="1"/>
          </p:cNvSpPr>
          <p:nvPr>
            <p:ph type="ctrTitle"/>
          </p:nvPr>
        </p:nvSpPr>
        <p:spPr>
          <a:xfrm flipH="1">
            <a:off x="2823123" y="1634267"/>
            <a:ext cx="5195700" cy="1921200"/>
          </a:xfrm>
          <a:prstGeom prst="rect">
            <a:avLst/>
          </a:prstGeom>
        </p:spPr>
        <p:txBody>
          <a:bodyPr spcFirstLastPara="1" wrap="square" lIns="91425" tIns="91425" rIns="91425" bIns="91425" anchor="ctr" anchorCtr="0">
            <a:noAutofit/>
          </a:bodyPr>
          <a:lstStyle/>
          <a:p>
            <a:r>
              <a:rPr lang="vi-VN" smtClean="0"/>
              <a:t>Cài </a:t>
            </a:r>
            <a:r>
              <a:rPr lang="vi-VN"/>
              <a:t>đặt và chạy chương trình đầu tiên</a:t>
            </a:r>
          </a:p>
        </p:txBody>
      </p:sp>
      <p:sp>
        <p:nvSpPr>
          <p:cNvPr id="313" name="Google Shape;313;p39"/>
          <p:cNvSpPr txBox="1">
            <a:spLocks noGrp="1"/>
          </p:cNvSpPr>
          <p:nvPr>
            <p:ph type="title" idx="2"/>
          </p:nvPr>
        </p:nvSpPr>
        <p:spPr>
          <a:xfrm flipH="1">
            <a:off x="4970943" y="10352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mtClean="0"/>
              <a:t>3.1</a:t>
            </a:r>
            <a:endParaRPr/>
          </a:p>
        </p:txBody>
      </p:sp>
      <p:cxnSp>
        <p:nvCxnSpPr>
          <p:cNvPr id="314" name="Google Shape;314;p39"/>
          <p:cNvCxnSpPr/>
          <p:nvPr/>
        </p:nvCxnSpPr>
        <p:spPr>
          <a:xfrm>
            <a:off x="7466805" y="3400020"/>
            <a:ext cx="15606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7830241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mtClean="0"/>
              <a:t>Cài đặt</a:t>
            </a:r>
            <a:endParaRPr/>
          </a:p>
        </p:txBody>
      </p:sp>
      <p:sp>
        <p:nvSpPr>
          <p:cNvPr id="269" name="Google Shape;269;p38"/>
          <p:cNvSpPr txBox="1">
            <a:spLocks noGrp="1"/>
          </p:cNvSpPr>
          <p:nvPr>
            <p:ph type="ctrTitle" idx="2"/>
          </p:nvPr>
        </p:nvSpPr>
        <p:spPr>
          <a:xfrm>
            <a:off x="535491" y="3016844"/>
            <a:ext cx="2673600" cy="427500"/>
          </a:xfrm>
          <a:prstGeom prst="rect">
            <a:avLst/>
          </a:prstGeom>
        </p:spPr>
        <p:txBody>
          <a:bodyPr spcFirstLastPara="1" wrap="square" lIns="91425" tIns="91425" rIns="91425" bIns="91425" anchor="b" anchorCtr="0">
            <a:noAutofit/>
          </a:bodyPr>
          <a:lstStyle/>
          <a:p>
            <a:pPr lvl="0"/>
            <a:r>
              <a:rPr lang="en-US" smtClean="0"/>
              <a:t>Node </a:t>
            </a:r>
            <a:r>
              <a:rPr lang="vi-VN" smtClean="0"/>
              <a:t>js</a:t>
            </a:r>
            <a:endParaRPr lang="vi-VN"/>
          </a:p>
        </p:txBody>
      </p:sp>
      <p:sp>
        <p:nvSpPr>
          <p:cNvPr id="270" name="Google Shape;270;p38"/>
          <p:cNvSpPr txBox="1">
            <a:spLocks noGrp="1"/>
          </p:cNvSpPr>
          <p:nvPr>
            <p:ph type="subTitle" idx="1"/>
          </p:nvPr>
        </p:nvSpPr>
        <p:spPr>
          <a:xfrm>
            <a:off x="846341" y="3302606"/>
            <a:ext cx="2052000" cy="1003200"/>
          </a:xfrm>
          <a:prstGeom prst="rect">
            <a:avLst/>
          </a:prstGeom>
        </p:spPr>
        <p:txBody>
          <a:bodyPr spcFirstLastPara="1" wrap="square" lIns="91425" tIns="91425" rIns="91425" bIns="91425" anchor="t" anchorCtr="0">
            <a:noAutofit/>
          </a:bodyPr>
          <a:lstStyle/>
          <a:p>
            <a:pPr marL="0" lvl="0" indent="0"/>
            <a:r>
              <a:rPr lang="vi-VN" smtClean="0"/>
              <a:t>Cài đặt </a:t>
            </a:r>
            <a:r>
              <a:rPr lang="en-US" smtClean="0"/>
              <a:t>node </a:t>
            </a:r>
            <a:r>
              <a:rPr lang="en-US" err="1" smtClean="0"/>
              <a:t>js</a:t>
            </a:r>
            <a:endParaRPr/>
          </a:p>
        </p:txBody>
      </p:sp>
      <p:sp>
        <p:nvSpPr>
          <p:cNvPr id="271" name="Google Shape;271;p38"/>
          <p:cNvSpPr txBox="1">
            <a:spLocks noGrp="1"/>
          </p:cNvSpPr>
          <p:nvPr>
            <p:ph type="ctrTitle" idx="3"/>
          </p:nvPr>
        </p:nvSpPr>
        <p:spPr>
          <a:xfrm>
            <a:off x="3235200" y="2804713"/>
            <a:ext cx="2673600" cy="427500"/>
          </a:xfrm>
          <a:prstGeom prst="rect">
            <a:avLst/>
          </a:prstGeom>
        </p:spPr>
        <p:txBody>
          <a:bodyPr spcFirstLastPara="1" wrap="square" lIns="91425" tIns="91425" rIns="91425" bIns="91425" anchor="b" anchorCtr="0">
            <a:noAutofit/>
          </a:bodyPr>
          <a:lstStyle/>
          <a:p>
            <a:pPr lvl="0"/>
            <a:r>
              <a:rPr lang="en-US"/>
              <a:t>Typescript</a:t>
            </a:r>
            <a:endParaRPr/>
          </a:p>
        </p:txBody>
      </p:sp>
      <p:sp>
        <p:nvSpPr>
          <p:cNvPr id="272" name="Google Shape;272;p38"/>
          <p:cNvSpPr txBox="1">
            <a:spLocks noGrp="1"/>
          </p:cNvSpPr>
          <p:nvPr>
            <p:ph type="subTitle" idx="4"/>
          </p:nvPr>
        </p:nvSpPr>
        <p:spPr>
          <a:xfrm>
            <a:off x="3462900" y="2499860"/>
            <a:ext cx="2218200" cy="304853"/>
          </a:xfrm>
          <a:prstGeom prst="rect">
            <a:avLst/>
          </a:prstGeom>
        </p:spPr>
        <p:txBody>
          <a:bodyPr spcFirstLastPara="1" wrap="square" lIns="91425" tIns="91425" rIns="91425" bIns="91425" anchor="t" anchorCtr="0">
            <a:noAutofit/>
          </a:bodyPr>
          <a:lstStyle/>
          <a:p>
            <a:pPr marL="0" lvl="0" indent="0"/>
            <a:r>
              <a:rPr lang="vi-VN" smtClean="0"/>
              <a:t>npm</a:t>
            </a:r>
            <a:r>
              <a:rPr lang="en-US" smtClean="0"/>
              <a:t> </a:t>
            </a:r>
            <a:r>
              <a:rPr lang="en-US"/>
              <a:t>install –g typescript</a:t>
            </a:r>
            <a:endParaRPr/>
          </a:p>
        </p:txBody>
      </p:sp>
      <p:sp>
        <p:nvSpPr>
          <p:cNvPr id="273" name="Google Shape;273;p38"/>
          <p:cNvSpPr txBox="1">
            <a:spLocks noGrp="1"/>
          </p:cNvSpPr>
          <p:nvPr>
            <p:ph type="ctrTitle" idx="5"/>
          </p:nvPr>
        </p:nvSpPr>
        <p:spPr>
          <a:xfrm>
            <a:off x="5908800" y="2804713"/>
            <a:ext cx="2673600" cy="427500"/>
          </a:xfrm>
          <a:prstGeom prst="rect">
            <a:avLst/>
          </a:prstGeom>
        </p:spPr>
        <p:txBody>
          <a:bodyPr spcFirstLastPara="1" wrap="square" lIns="91425" tIns="91425" rIns="91425" bIns="91425" anchor="b" anchorCtr="0">
            <a:noAutofit/>
          </a:bodyPr>
          <a:lstStyle/>
          <a:p>
            <a:pPr lvl="0"/>
            <a:r>
              <a:rPr lang="en-US"/>
              <a:t>Compile</a:t>
            </a:r>
            <a:endParaRPr/>
          </a:p>
        </p:txBody>
      </p:sp>
      <p:sp>
        <p:nvSpPr>
          <p:cNvPr id="274" name="Google Shape;274;p38"/>
          <p:cNvSpPr txBox="1">
            <a:spLocks noGrp="1"/>
          </p:cNvSpPr>
          <p:nvPr>
            <p:ph type="subTitle" idx="6"/>
          </p:nvPr>
        </p:nvSpPr>
        <p:spPr>
          <a:xfrm>
            <a:off x="6136499" y="3090475"/>
            <a:ext cx="2836051" cy="1003200"/>
          </a:xfrm>
          <a:prstGeom prst="rect">
            <a:avLst/>
          </a:prstGeom>
        </p:spPr>
        <p:txBody>
          <a:bodyPr spcFirstLastPara="1" wrap="square" lIns="91425" tIns="91425" rIns="91425" bIns="91425" anchor="t" anchorCtr="0">
            <a:noAutofit/>
          </a:bodyPr>
          <a:lstStyle/>
          <a:p>
            <a:pPr marL="152400" indent="0" algn="l"/>
            <a:r>
              <a:rPr lang="vi-VN" b="1" smtClean="0"/>
              <a:t>- Typescript</a:t>
            </a:r>
            <a:r>
              <a:rPr lang="vi-VN" smtClean="0"/>
              <a:t> có đuôi mở rộng là </a:t>
            </a:r>
            <a:r>
              <a:rPr lang="vi-VN" b="1" smtClean="0"/>
              <a:t>.ts</a:t>
            </a:r>
            <a:endParaRPr lang="vi-VN" smtClean="0"/>
          </a:p>
          <a:p>
            <a:pPr marL="152400" indent="0" algn="l"/>
            <a:r>
              <a:rPr lang="vi-VN" b="1" smtClean="0"/>
              <a:t>- </a:t>
            </a:r>
            <a:r>
              <a:rPr lang="vi-VN" smtClean="0"/>
              <a:t>Để biên dịch một file </a:t>
            </a:r>
            <a:r>
              <a:rPr lang="vi-VN" b="1" smtClean="0"/>
              <a:t>Typescript</a:t>
            </a:r>
            <a:r>
              <a:rPr lang="vi-VN" smtClean="0"/>
              <a:t> sang</a:t>
            </a:r>
          </a:p>
          <a:p>
            <a:pPr algn="l"/>
            <a:r>
              <a:rPr lang="vi-VN" smtClean="0"/>
              <a:t> </a:t>
            </a:r>
            <a:r>
              <a:rPr lang="vi-VN" b="1" smtClean="0"/>
              <a:t>javascript</a:t>
            </a:r>
            <a:r>
              <a:rPr lang="vi-VN" smtClean="0"/>
              <a:t> ta chạy lệnh</a:t>
            </a:r>
          </a:p>
          <a:p>
            <a:pPr algn="l"/>
            <a:r>
              <a:rPr lang="vi-VN" smtClean="0"/>
              <a:t> </a:t>
            </a:r>
            <a:r>
              <a:rPr lang="vi-VN" i="1" u="sng" smtClean="0"/>
              <a:t>tsc</a:t>
            </a:r>
            <a:r>
              <a:rPr lang="vi-VN" smtClean="0"/>
              <a:t> tên_file --watch</a:t>
            </a:r>
            <a:endParaRPr lang="vi-VN"/>
          </a:p>
        </p:txBody>
      </p:sp>
      <p:cxnSp>
        <p:nvCxnSpPr>
          <p:cNvPr id="275" name="Google Shape;275;p38"/>
          <p:cNvCxnSpPr/>
          <p:nvPr/>
        </p:nvCxnSpPr>
        <p:spPr>
          <a:xfrm>
            <a:off x="3235200" y="2186175"/>
            <a:ext cx="0" cy="1647600"/>
          </a:xfrm>
          <a:prstGeom prst="straightConnector1">
            <a:avLst/>
          </a:prstGeom>
          <a:noFill/>
          <a:ln w="9525" cap="flat" cmpd="sng">
            <a:solidFill>
              <a:schemeClr val="dk2"/>
            </a:solidFill>
            <a:prstDash val="solid"/>
            <a:round/>
            <a:headEnd type="none" w="med" len="med"/>
            <a:tailEnd type="none" w="med" len="med"/>
          </a:ln>
        </p:spPr>
      </p:cxnSp>
      <p:cxnSp>
        <p:nvCxnSpPr>
          <p:cNvPr id="276" name="Google Shape;276;p38"/>
          <p:cNvCxnSpPr/>
          <p:nvPr/>
        </p:nvCxnSpPr>
        <p:spPr>
          <a:xfrm>
            <a:off x="5908800" y="2186175"/>
            <a:ext cx="0" cy="1647600"/>
          </a:xfrm>
          <a:prstGeom prst="straightConnector1">
            <a:avLst/>
          </a:prstGeom>
          <a:noFill/>
          <a:ln w="9525" cap="flat" cmpd="sng">
            <a:solidFill>
              <a:schemeClr val="dk2"/>
            </a:solidFill>
            <a:prstDash val="solid"/>
            <a:round/>
            <a:headEnd type="none" w="med" len="med"/>
            <a:tailEnd type="none" w="med" len="med"/>
          </a:ln>
        </p:spPr>
      </p:cxnSp>
      <p:pic>
        <p:nvPicPr>
          <p:cNvPr id="2050" name="Picture 2" descr="Kết quả hình ảnh cho node js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322" y="2184481"/>
            <a:ext cx="832363" cy="83236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Kết quả hình ảnh cho Typescrip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1071" y="3273844"/>
            <a:ext cx="441858" cy="441858"/>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oogle Shape;6329;p62"/>
          <p:cNvGrpSpPr/>
          <p:nvPr/>
        </p:nvGrpSpPr>
        <p:grpSpPr>
          <a:xfrm>
            <a:off x="7024672" y="2316660"/>
            <a:ext cx="346667" cy="333257"/>
            <a:chOff x="-31889075" y="2658950"/>
            <a:chExt cx="302475" cy="290775"/>
          </a:xfrm>
        </p:grpSpPr>
        <p:sp>
          <p:nvSpPr>
            <p:cNvPr id="45" name="Google Shape;6330;p62"/>
            <p:cNvSpPr/>
            <p:nvPr/>
          </p:nvSpPr>
          <p:spPr>
            <a:xfrm>
              <a:off x="-31889075" y="2658950"/>
              <a:ext cx="302475" cy="290775"/>
            </a:xfrm>
            <a:custGeom>
              <a:avLst/>
              <a:gdLst/>
              <a:ahLst/>
              <a:cxnLst/>
              <a:rect l="l" t="t" r="r" b="b"/>
              <a:pathLst>
                <a:path w="12099" h="11631" extrusionOk="0">
                  <a:moveTo>
                    <a:pt x="10555" y="712"/>
                  </a:moveTo>
                  <a:lnTo>
                    <a:pt x="11153" y="1310"/>
                  </a:lnTo>
                  <a:lnTo>
                    <a:pt x="10051" y="3138"/>
                  </a:lnTo>
                  <a:lnTo>
                    <a:pt x="8728" y="1814"/>
                  </a:lnTo>
                  <a:lnTo>
                    <a:pt x="10555" y="712"/>
                  </a:lnTo>
                  <a:close/>
                  <a:moveTo>
                    <a:pt x="8665" y="2696"/>
                  </a:moveTo>
                  <a:lnTo>
                    <a:pt x="9137" y="3169"/>
                  </a:lnTo>
                  <a:lnTo>
                    <a:pt x="7278" y="4996"/>
                  </a:lnTo>
                  <a:lnTo>
                    <a:pt x="6806" y="4524"/>
                  </a:lnTo>
                  <a:lnTo>
                    <a:pt x="8665" y="2696"/>
                  </a:lnTo>
                  <a:close/>
                  <a:moveTo>
                    <a:pt x="3022" y="640"/>
                  </a:moveTo>
                  <a:cubicBezTo>
                    <a:pt x="3549" y="640"/>
                    <a:pt x="4066" y="847"/>
                    <a:pt x="4443" y="1247"/>
                  </a:cubicBezTo>
                  <a:cubicBezTo>
                    <a:pt x="5010" y="1783"/>
                    <a:pt x="5199" y="2602"/>
                    <a:pt x="4915" y="3358"/>
                  </a:cubicBezTo>
                  <a:cubicBezTo>
                    <a:pt x="4884" y="3484"/>
                    <a:pt x="4915" y="3642"/>
                    <a:pt x="5010" y="3705"/>
                  </a:cubicBezTo>
                  <a:lnTo>
                    <a:pt x="8160" y="6855"/>
                  </a:lnTo>
                  <a:cubicBezTo>
                    <a:pt x="8208" y="6926"/>
                    <a:pt x="8308" y="6961"/>
                    <a:pt x="8409" y="6961"/>
                  </a:cubicBezTo>
                  <a:cubicBezTo>
                    <a:pt x="8442" y="6961"/>
                    <a:pt x="8476" y="6957"/>
                    <a:pt x="8507" y="6950"/>
                  </a:cubicBezTo>
                  <a:cubicBezTo>
                    <a:pt x="8741" y="6862"/>
                    <a:pt x="8981" y="6819"/>
                    <a:pt x="9217" y="6819"/>
                  </a:cubicBezTo>
                  <a:cubicBezTo>
                    <a:pt x="9743" y="6819"/>
                    <a:pt x="10248" y="7031"/>
                    <a:pt x="10618" y="7422"/>
                  </a:cubicBezTo>
                  <a:cubicBezTo>
                    <a:pt x="11153" y="7926"/>
                    <a:pt x="11342" y="8682"/>
                    <a:pt x="11153" y="9375"/>
                  </a:cubicBezTo>
                  <a:lnTo>
                    <a:pt x="10240" y="8493"/>
                  </a:lnTo>
                  <a:cubicBezTo>
                    <a:pt x="10035" y="8289"/>
                    <a:pt x="9767" y="8186"/>
                    <a:pt x="9503" y="8186"/>
                  </a:cubicBezTo>
                  <a:cubicBezTo>
                    <a:pt x="9240" y="8186"/>
                    <a:pt x="8980" y="8289"/>
                    <a:pt x="8791" y="8493"/>
                  </a:cubicBezTo>
                  <a:cubicBezTo>
                    <a:pt x="8381" y="8871"/>
                    <a:pt x="8381" y="9533"/>
                    <a:pt x="8791" y="9943"/>
                  </a:cubicBezTo>
                  <a:lnTo>
                    <a:pt x="9673" y="10856"/>
                  </a:lnTo>
                  <a:cubicBezTo>
                    <a:pt x="9498" y="10904"/>
                    <a:pt x="9318" y="10928"/>
                    <a:pt x="9140" y="10928"/>
                  </a:cubicBezTo>
                  <a:cubicBezTo>
                    <a:pt x="8614" y="10928"/>
                    <a:pt x="8096" y="10721"/>
                    <a:pt x="7719" y="10321"/>
                  </a:cubicBezTo>
                  <a:cubicBezTo>
                    <a:pt x="7152" y="9785"/>
                    <a:pt x="6963" y="8966"/>
                    <a:pt x="7247" y="8210"/>
                  </a:cubicBezTo>
                  <a:cubicBezTo>
                    <a:pt x="7278" y="8084"/>
                    <a:pt x="7247" y="7926"/>
                    <a:pt x="7152" y="7863"/>
                  </a:cubicBezTo>
                  <a:lnTo>
                    <a:pt x="4002" y="4713"/>
                  </a:lnTo>
                  <a:cubicBezTo>
                    <a:pt x="3960" y="4629"/>
                    <a:pt x="3876" y="4587"/>
                    <a:pt x="3787" y="4587"/>
                  </a:cubicBezTo>
                  <a:cubicBezTo>
                    <a:pt x="3743" y="4587"/>
                    <a:pt x="3697" y="4597"/>
                    <a:pt x="3655" y="4618"/>
                  </a:cubicBezTo>
                  <a:cubicBezTo>
                    <a:pt x="3421" y="4706"/>
                    <a:pt x="3181" y="4749"/>
                    <a:pt x="2945" y="4749"/>
                  </a:cubicBezTo>
                  <a:cubicBezTo>
                    <a:pt x="2419" y="4749"/>
                    <a:pt x="1914" y="4537"/>
                    <a:pt x="1544" y="4146"/>
                  </a:cubicBezTo>
                  <a:cubicBezTo>
                    <a:pt x="1009" y="3642"/>
                    <a:pt x="820" y="2885"/>
                    <a:pt x="1009" y="2192"/>
                  </a:cubicBezTo>
                  <a:lnTo>
                    <a:pt x="1009" y="2192"/>
                  </a:lnTo>
                  <a:lnTo>
                    <a:pt x="1922" y="3075"/>
                  </a:lnTo>
                  <a:cubicBezTo>
                    <a:pt x="2127" y="3279"/>
                    <a:pt x="2395" y="3382"/>
                    <a:pt x="2659" y="3382"/>
                  </a:cubicBezTo>
                  <a:cubicBezTo>
                    <a:pt x="2923" y="3382"/>
                    <a:pt x="3183" y="3279"/>
                    <a:pt x="3372" y="3075"/>
                  </a:cubicBezTo>
                  <a:cubicBezTo>
                    <a:pt x="3781" y="2696"/>
                    <a:pt x="3781" y="2035"/>
                    <a:pt x="3372" y="1625"/>
                  </a:cubicBezTo>
                  <a:lnTo>
                    <a:pt x="2490" y="712"/>
                  </a:lnTo>
                  <a:cubicBezTo>
                    <a:pt x="2665" y="664"/>
                    <a:pt x="2844" y="640"/>
                    <a:pt x="3022" y="640"/>
                  </a:cubicBezTo>
                  <a:close/>
                  <a:moveTo>
                    <a:pt x="4380" y="6036"/>
                  </a:moveTo>
                  <a:lnTo>
                    <a:pt x="5829" y="7485"/>
                  </a:lnTo>
                  <a:lnTo>
                    <a:pt x="2679" y="10636"/>
                  </a:lnTo>
                  <a:cubicBezTo>
                    <a:pt x="2474" y="10840"/>
                    <a:pt x="2206" y="10943"/>
                    <a:pt x="1942" y="10943"/>
                  </a:cubicBezTo>
                  <a:cubicBezTo>
                    <a:pt x="1678" y="10943"/>
                    <a:pt x="1418" y="10840"/>
                    <a:pt x="1229" y="10636"/>
                  </a:cubicBezTo>
                  <a:cubicBezTo>
                    <a:pt x="820" y="10226"/>
                    <a:pt x="820" y="9596"/>
                    <a:pt x="1229" y="9186"/>
                  </a:cubicBezTo>
                  <a:lnTo>
                    <a:pt x="4380" y="6036"/>
                  </a:lnTo>
                  <a:close/>
                  <a:moveTo>
                    <a:pt x="2915" y="1"/>
                  </a:moveTo>
                  <a:cubicBezTo>
                    <a:pt x="2465" y="1"/>
                    <a:pt x="2014" y="112"/>
                    <a:pt x="1607" y="334"/>
                  </a:cubicBezTo>
                  <a:cubicBezTo>
                    <a:pt x="1544" y="365"/>
                    <a:pt x="1450" y="491"/>
                    <a:pt x="1450" y="554"/>
                  </a:cubicBezTo>
                  <a:cubicBezTo>
                    <a:pt x="1450" y="680"/>
                    <a:pt x="1481" y="775"/>
                    <a:pt x="1544" y="838"/>
                  </a:cubicBezTo>
                  <a:lnTo>
                    <a:pt x="2836" y="2129"/>
                  </a:lnTo>
                  <a:cubicBezTo>
                    <a:pt x="2962" y="2255"/>
                    <a:pt x="2962" y="2507"/>
                    <a:pt x="2836" y="2602"/>
                  </a:cubicBezTo>
                  <a:cubicBezTo>
                    <a:pt x="2773" y="2665"/>
                    <a:pt x="2686" y="2696"/>
                    <a:pt x="2600" y="2696"/>
                  </a:cubicBezTo>
                  <a:cubicBezTo>
                    <a:pt x="2513" y="2696"/>
                    <a:pt x="2427" y="2665"/>
                    <a:pt x="2364" y="2602"/>
                  </a:cubicBezTo>
                  <a:lnTo>
                    <a:pt x="1072" y="1310"/>
                  </a:lnTo>
                  <a:cubicBezTo>
                    <a:pt x="1001" y="1239"/>
                    <a:pt x="912" y="1204"/>
                    <a:pt x="846" y="1204"/>
                  </a:cubicBezTo>
                  <a:cubicBezTo>
                    <a:pt x="824" y="1204"/>
                    <a:pt x="804" y="1208"/>
                    <a:pt x="788" y="1216"/>
                  </a:cubicBezTo>
                  <a:cubicBezTo>
                    <a:pt x="662" y="1216"/>
                    <a:pt x="599" y="1310"/>
                    <a:pt x="536" y="1373"/>
                  </a:cubicBezTo>
                  <a:cubicBezTo>
                    <a:pt x="1" y="2413"/>
                    <a:pt x="127" y="3736"/>
                    <a:pt x="1009" y="4618"/>
                  </a:cubicBezTo>
                  <a:cubicBezTo>
                    <a:pt x="1549" y="5135"/>
                    <a:pt x="2230" y="5407"/>
                    <a:pt x="2934" y="5407"/>
                  </a:cubicBezTo>
                  <a:cubicBezTo>
                    <a:pt x="3173" y="5407"/>
                    <a:pt x="3415" y="5375"/>
                    <a:pt x="3655" y="5311"/>
                  </a:cubicBezTo>
                  <a:lnTo>
                    <a:pt x="3907" y="5563"/>
                  </a:lnTo>
                  <a:lnTo>
                    <a:pt x="757" y="8714"/>
                  </a:lnTo>
                  <a:cubicBezTo>
                    <a:pt x="64" y="9344"/>
                    <a:pt x="64" y="10447"/>
                    <a:pt x="757" y="11108"/>
                  </a:cubicBezTo>
                  <a:cubicBezTo>
                    <a:pt x="1088" y="11455"/>
                    <a:pt x="1521" y="11628"/>
                    <a:pt x="1954" y="11628"/>
                  </a:cubicBezTo>
                  <a:cubicBezTo>
                    <a:pt x="2387" y="11628"/>
                    <a:pt x="2820" y="11455"/>
                    <a:pt x="3151" y="11108"/>
                  </a:cubicBezTo>
                  <a:lnTo>
                    <a:pt x="6302" y="7958"/>
                  </a:lnTo>
                  <a:lnTo>
                    <a:pt x="6522" y="8210"/>
                  </a:lnTo>
                  <a:cubicBezTo>
                    <a:pt x="6302" y="9155"/>
                    <a:pt x="6522" y="10132"/>
                    <a:pt x="7247" y="10825"/>
                  </a:cubicBezTo>
                  <a:cubicBezTo>
                    <a:pt x="7765" y="11362"/>
                    <a:pt x="8469" y="11630"/>
                    <a:pt x="9169" y="11630"/>
                  </a:cubicBezTo>
                  <a:cubicBezTo>
                    <a:pt x="9618" y="11630"/>
                    <a:pt x="10066" y="11519"/>
                    <a:pt x="10460" y="11297"/>
                  </a:cubicBezTo>
                  <a:cubicBezTo>
                    <a:pt x="10555" y="11266"/>
                    <a:pt x="10618" y="11140"/>
                    <a:pt x="10618" y="11077"/>
                  </a:cubicBezTo>
                  <a:cubicBezTo>
                    <a:pt x="10618" y="11014"/>
                    <a:pt x="10586" y="10888"/>
                    <a:pt x="10555" y="10793"/>
                  </a:cubicBezTo>
                  <a:lnTo>
                    <a:pt x="9263" y="9501"/>
                  </a:lnTo>
                  <a:cubicBezTo>
                    <a:pt x="9137" y="9375"/>
                    <a:pt x="9137" y="9155"/>
                    <a:pt x="9263" y="9029"/>
                  </a:cubicBezTo>
                  <a:cubicBezTo>
                    <a:pt x="9310" y="8966"/>
                    <a:pt x="9397" y="8934"/>
                    <a:pt x="9488" y="8934"/>
                  </a:cubicBezTo>
                  <a:cubicBezTo>
                    <a:pt x="9578" y="8934"/>
                    <a:pt x="9673" y="8966"/>
                    <a:pt x="9736" y="9029"/>
                  </a:cubicBezTo>
                  <a:lnTo>
                    <a:pt x="11027" y="10321"/>
                  </a:lnTo>
                  <a:cubicBezTo>
                    <a:pt x="11075" y="10392"/>
                    <a:pt x="11157" y="10427"/>
                    <a:pt x="11236" y="10427"/>
                  </a:cubicBezTo>
                  <a:cubicBezTo>
                    <a:pt x="11262" y="10427"/>
                    <a:pt x="11287" y="10423"/>
                    <a:pt x="11311" y="10415"/>
                  </a:cubicBezTo>
                  <a:cubicBezTo>
                    <a:pt x="11405" y="10415"/>
                    <a:pt x="11500" y="10321"/>
                    <a:pt x="11532" y="10258"/>
                  </a:cubicBezTo>
                  <a:cubicBezTo>
                    <a:pt x="12099" y="9218"/>
                    <a:pt x="11973" y="7895"/>
                    <a:pt x="11059" y="7013"/>
                  </a:cubicBezTo>
                  <a:cubicBezTo>
                    <a:pt x="10542" y="6496"/>
                    <a:pt x="9850" y="6224"/>
                    <a:pt x="9139" y="6224"/>
                  </a:cubicBezTo>
                  <a:cubicBezTo>
                    <a:pt x="8897" y="6224"/>
                    <a:pt x="8653" y="6255"/>
                    <a:pt x="8413" y="6320"/>
                  </a:cubicBezTo>
                  <a:lnTo>
                    <a:pt x="7719" y="5595"/>
                  </a:lnTo>
                  <a:lnTo>
                    <a:pt x="9578" y="3736"/>
                  </a:lnTo>
                  <a:lnTo>
                    <a:pt x="9799" y="3988"/>
                  </a:lnTo>
                  <a:cubicBezTo>
                    <a:pt x="9867" y="4056"/>
                    <a:pt x="9958" y="4089"/>
                    <a:pt x="10051" y="4089"/>
                  </a:cubicBezTo>
                  <a:cubicBezTo>
                    <a:pt x="10172" y="4089"/>
                    <a:pt x="10294" y="4032"/>
                    <a:pt x="10366" y="3925"/>
                  </a:cubicBezTo>
                  <a:lnTo>
                    <a:pt x="11815" y="1499"/>
                  </a:lnTo>
                  <a:cubicBezTo>
                    <a:pt x="11878" y="1373"/>
                    <a:pt x="11878" y="1184"/>
                    <a:pt x="11784" y="1090"/>
                  </a:cubicBezTo>
                  <a:lnTo>
                    <a:pt x="10775" y="82"/>
                  </a:lnTo>
                  <a:cubicBezTo>
                    <a:pt x="10723" y="30"/>
                    <a:pt x="10652" y="6"/>
                    <a:pt x="10573" y="6"/>
                  </a:cubicBezTo>
                  <a:cubicBezTo>
                    <a:pt x="10507" y="6"/>
                    <a:pt x="10437" y="22"/>
                    <a:pt x="10366" y="50"/>
                  </a:cubicBezTo>
                  <a:lnTo>
                    <a:pt x="7940" y="1499"/>
                  </a:lnTo>
                  <a:cubicBezTo>
                    <a:pt x="7751" y="1625"/>
                    <a:pt x="7719" y="1909"/>
                    <a:pt x="7877" y="2066"/>
                  </a:cubicBezTo>
                  <a:lnTo>
                    <a:pt x="8097" y="2287"/>
                  </a:lnTo>
                  <a:lnTo>
                    <a:pt x="6270" y="4146"/>
                  </a:lnTo>
                  <a:lnTo>
                    <a:pt x="5546" y="3421"/>
                  </a:lnTo>
                  <a:cubicBezTo>
                    <a:pt x="5798" y="2476"/>
                    <a:pt x="5546" y="1499"/>
                    <a:pt x="4852" y="806"/>
                  </a:cubicBezTo>
                  <a:cubicBezTo>
                    <a:pt x="4315" y="269"/>
                    <a:pt x="3615" y="1"/>
                    <a:pt x="2915" y="1"/>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bg1">
                    <a:lumMod val="95000"/>
                  </a:schemeClr>
                </a:solidFill>
              </a:endParaRPr>
            </a:p>
          </p:txBody>
        </p:sp>
        <p:sp>
          <p:nvSpPr>
            <p:cNvPr id="46" name="Google Shape;6331;p62"/>
            <p:cNvSpPr/>
            <p:nvPr/>
          </p:nvSpPr>
          <p:spPr>
            <a:xfrm>
              <a:off x="-31838650" y="2838200"/>
              <a:ext cx="70100" cy="68550"/>
            </a:xfrm>
            <a:custGeom>
              <a:avLst/>
              <a:gdLst/>
              <a:ahLst/>
              <a:cxnLst/>
              <a:rect l="l" t="t" r="r" b="b"/>
              <a:pathLst>
                <a:path w="2804" h="2742" extrusionOk="0">
                  <a:moveTo>
                    <a:pt x="2430" y="0"/>
                  </a:moveTo>
                  <a:cubicBezTo>
                    <a:pt x="2339" y="0"/>
                    <a:pt x="2253" y="32"/>
                    <a:pt x="2205" y="95"/>
                  </a:cubicBezTo>
                  <a:lnTo>
                    <a:pt x="95" y="2174"/>
                  </a:lnTo>
                  <a:cubicBezTo>
                    <a:pt x="0" y="2300"/>
                    <a:pt x="0" y="2521"/>
                    <a:pt x="95" y="2647"/>
                  </a:cubicBezTo>
                  <a:cubicBezTo>
                    <a:pt x="158" y="2710"/>
                    <a:pt x="236" y="2741"/>
                    <a:pt x="319" y="2741"/>
                  </a:cubicBezTo>
                  <a:cubicBezTo>
                    <a:pt x="402" y="2741"/>
                    <a:pt x="488" y="2710"/>
                    <a:pt x="567" y="2647"/>
                  </a:cubicBezTo>
                  <a:lnTo>
                    <a:pt x="2678" y="567"/>
                  </a:lnTo>
                  <a:cubicBezTo>
                    <a:pt x="2804" y="441"/>
                    <a:pt x="2804" y="221"/>
                    <a:pt x="2678" y="95"/>
                  </a:cubicBezTo>
                  <a:cubicBezTo>
                    <a:pt x="2615" y="32"/>
                    <a:pt x="2520" y="0"/>
                    <a:pt x="2430"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bg1"/>
                </a:solidFill>
              </a:endParaRPr>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mtClean="0"/>
              <a:t>Ví dụ</a:t>
            </a:r>
            <a:endParaRPr/>
          </a:p>
        </p:txBody>
      </p:sp>
      <p:sp>
        <p:nvSpPr>
          <p:cNvPr id="7" name="Title 6"/>
          <p:cNvSpPr>
            <a:spLocks noGrp="1"/>
          </p:cNvSpPr>
          <p:nvPr>
            <p:ph type="ctrTitle" idx="2"/>
          </p:nvPr>
        </p:nvSpPr>
        <p:spPr>
          <a:xfrm>
            <a:off x="950117" y="1085300"/>
            <a:ext cx="2673600" cy="427500"/>
          </a:xfrm>
        </p:spPr>
        <p:txBody>
          <a:bodyPr/>
          <a:lstStyle/>
          <a:p>
            <a:pPr algn="l"/>
            <a:r>
              <a:rPr lang="en-US" sz="1200"/>
              <a:t>File html: 1.html</a:t>
            </a:r>
          </a:p>
        </p:txBody>
      </p:sp>
      <p:sp>
        <p:nvSpPr>
          <p:cNvPr id="10" name="Rectangle 9"/>
          <p:cNvSpPr/>
          <p:nvPr/>
        </p:nvSpPr>
        <p:spPr>
          <a:xfrm>
            <a:off x="950117" y="1567628"/>
            <a:ext cx="7915275" cy="3108543"/>
          </a:xfrm>
          <a:prstGeom prst="rect">
            <a:avLst/>
          </a:prstGeom>
        </p:spPr>
        <p:txBody>
          <a:bodyPr wrap="square">
            <a:spAutoFit/>
          </a:bodyPr>
          <a:lstStyle/>
          <a:p>
            <a:pPr>
              <a:buFont typeface="+mj-lt"/>
              <a:buAutoNum type="arabicPeriod"/>
            </a:pPr>
            <a:r>
              <a:rPr lang="en-US">
                <a:latin typeface="Consolas" panose="020B0609020204030204" pitchFamily="49" charset="0"/>
              </a:rPr>
              <a:t>&lt;!DOCTYPE html</a:t>
            </a:r>
            <a:r>
              <a:rPr lang="en-US" b="1">
                <a:solidFill>
                  <a:srgbClr val="006699"/>
                </a:solidFill>
                <a:latin typeface="Consolas" panose="020B0609020204030204" pitchFamily="49" charset="0"/>
              </a:rPr>
              <a:t>&gt;</a:t>
            </a: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b="1">
                <a:solidFill>
                  <a:srgbClr val="006699"/>
                </a:solidFill>
                <a:latin typeface="Consolas" panose="020B0609020204030204" pitchFamily="49" charset="0"/>
              </a:rPr>
              <a:t>&lt;html</a:t>
            </a:r>
            <a:r>
              <a:rPr lang="en-US">
                <a:latin typeface="Consolas" panose="020B0609020204030204" pitchFamily="49" charset="0"/>
              </a:rPr>
              <a:t> </a:t>
            </a:r>
            <a:r>
              <a:rPr lang="en-US" err="1">
                <a:solidFill>
                  <a:srgbClr val="FF0000"/>
                </a:solidFill>
                <a:latin typeface="Consolas" panose="020B0609020204030204" pitchFamily="49" charset="0"/>
              </a:rPr>
              <a:t>lang</a:t>
            </a:r>
            <a:r>
              <a:rPr lang="en-US">
                <a:latin typeface="Consolas" panose="020B0609020204030204" pitchFamily="49" charset="0"/>
              </a:rPr>
              <a:t>=</a:t>
            </a:r>
            <a:r>
              <a:rPr lang="en-US">
                <a:solidFill>
                  <a:srgbClr val="0000FF"/>
                </a:solidFill>
                <a:latin typeface="Consolas" panose="020B0609020204030204" pitchFamily="49" charset="0"/>
              </a:rPr>
              <a:t>"</a:t>
            </a:r>
            <a:r>
              <a:rPr lang="en-US" err="1">
                <a:solidFill>
                  <a:srgbClr val="0000FF"/>
                </a:solidFill>
                <a:latin typeface="Consolas" panose="020B0609020204030204" pitchFamily="49" charset="0"/>
              </a:rPr>
              <a:t>en</a:t>
            </a:r>
            <a:r>
              <a:rPr lang="en-US">
                <a:solidFill>
                  <a:srgbClr val="0000FF"/>
                </a:solidFill>
                <a:latin typeface="Consolas" panose="020B0609020204030204" pitchFamily="49" charset="0"/>
              </a:rPr>
              <a:t>"</a:t>
            </a:r>
            <a:r>
              <a:rPr lang="en-US" b="1">
                <a:solidFill>
                  <a:srgbClr val="006699"/>
                </a:solidFill>
                <a:latin typeface="Consolas" panose="020B0609020204030204" pitchFamily="49" charset="0"/>
              </a:rPr>
              <a:t>&gt;</a:t>
            </a: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b="1">
                <a:solidFill>
                  <a:srgbClr val="006699"/>
                </a:solidFill>
                <a:latin typeface="Consolas" panose="020B0609020204030204" pitchFamily="49" charset="0"/>
              </a:rPr>
              <a:t>&lt;head&gt;</a:t>
            </a: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a:t>
            </a:r>
            <a:r>
              <a:rPr lang="en-US" b="1">
                <a:solidFill>
                  <a:srgbClr val="006699"/>
                </a:solidFill>
                <a:latin typeface="Consolas" panose="020B0609020204030204" pitchFamily="49" charset="0"/>
              </a:rPr>
              <a:t>&lt;meta</a:t>
            </a:r>
            <a:r>
              <a:rPr lang="en-US">
                <a:latin typeface="Consolas" panose="020B0609020204030204" pitchFamily="49" charset="0"/>
              </a:rPr>
              <a:t> </a:t>
            </a:r>
            <a:r>
              <a:rPr lang="en-US">
                <a:solidFill>
                  <a:srgbClr val="FF0000"/>
                </a:solidFill>
                <a:latin typeface="Consolas" panose="020B0609020204030204" pitchFamily="49" charset="0"/>
              </a:rPr>
              <a:t>charset</a:t>
            </a:r>
            <a:r>
              <a:rPr lang="en-US">
                <a:latin typeface="Consolas" panose="020B0609020204030204" pitchFamily="49" charset="0"/>
              </a:rPr>
              <a:t>=</a:t>
            </a:r>
            <a:r>
              <a:rPr lang="en-US">
                <a:solidFill>
                  <a:srgbClr val="0000FF"/>
                </a:solidFill>
                <a:latin typeface="Consolas" panose="020B0609020204030204" pitchFamily="49" charset="0"/>
              </a:rPr>
              <a:t>"UTF-8"</a:t>
            </a:r>
            <a:r>
              <a:rPr lang="en-US" b="1">
                <a:solidFill>
                  <a:srgbClr val="006699"/>
                </a:solidFill>
                <a:latin typeface="Consolas" panose="020B0609020204030204" pitchFamily="49" charset="0"/>
              </a:rPr>
              <a:t>&gt;</a:t>
            </a: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a:t>
            </a:r>
            <a:r>
              <a:rPr lang="en-US" b="1">
                <a:solidFill>
                  <a:srgbClr val="006699"/>
                </a:solidFill>
                <a:latin typeface="Consolas" panose="020B0609020204030204" pitchFamily="49" charset="0"/>
              </a:rPr>
              <a:t>&lt;meta</a:t>
            </a:r>
            <a:r>
              <a:rPr lang="en-US">
                <a:latin typeface="Consolas" panose="020B0609020204030204" pitchFamily="49" charset="0"/>
              </a:rPr>
              <a:t> </a:t>
            </a:r>
            <a:r>
              <a:rPr lang="en-US">
                <a:solidFill>
                  <a:srgbClr val="FF0000"/>
                </a:solidFill>
                <a:latin typeface="Consolas" panose="020B0609020204030204" pitchFamily="49" charset="0"/>
              </a:rPr>
              <a:t>name</a:t>
            </a:r>
            <a:r>
              <a:rPr lang="en-US">
                <a:latin typeface="Consolas" panose="020B0609020204030204" pitchFamily="49" charset="0"/>
              </a:rPr>
              <a:t>=</a:t>
            </a:r>
            <a:r>
              <a:rPr lang="en-US">
                <a:solidFill>
                  <a:srgbClr val="0000FF"/>
                </a:solidFill>
                <a:latin typeface="Consolas" panose="020B0609020204030204" pitchFamily="49" charset="0"/>
              </a:rPr>
              <a:t>"viewport"</a:t>
            </a:r>
            <a:r>
              <a:rPr lang="en-US">
                <a:latin typeface="Consolas" panose="020B0609020204030204" pitchFamily="49" charset="0"/>
              </a:rPr>
              <a:t> </a:t>
            </a:r>
            <a:r>
              <a:rPr lang="en-US">
                <a:solidFill>
                  <a:srgbClr val="FF0000"/>
                </a:solidFill>
                <a:latin typeface="Consolas" panose="020B0609020204030204" pitchFamily="49" charset="0"/>
              </a:rPr>
              <a:t>content</a:t>
            </a:r>
            <a:r>
              <a:rPr lang="en-US">
                <a:latin typeface="Consolas" panose="020B0609020204030204" pitchFamily="49" charset="0"/>
              </a:rPr>
              <a:t>=</a:t>
            </a:r>
            <a:r>
              <a:rPr lang="en-US">
                <a:solidFill>
                  <a:srgbClr val="0000FF"/>
                </a:solidFill>
                <a:latin typeface="Consolas" panose="020B0609020204030204" pitchFamily="49" charset="0"/>
              </a:rPr>
              <a:t>"width=device-width, initial-scale=1.0"</a:t>
            </a:r>
            <a:r>
              <a:rPr lang="en-US" b="1">
                <a:solidFill>
                  <a:srgbClr val="006699"/>
                </a:solidFill>
                <a:latin typeface="Consolas" panose="020B0609020204030204" pitchFamily="49" charset="0"/>
              </a:rPr>
              <a:t>&gt;</a:t>
            </a: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a:t>
            </a:r>
            <a:r>
              <a:rPr lang="en-US" b="1">
                <a:solidFill>
                  <a:srgbClr val="006699"/>
                </a:solidFill>
                <a:latin typeface="Consolas" panose="020B0609020204030204" pitchFamily="49" charset="0"/>
              </a:rPr>
              <a:t>&lt;meta</a:t>
            </a:r>
            <a:r>
              <a:rPr lang="en-US">
                <a:latin typeface="Consolas" panose="020B0609020204030204" pitchFamily="49" charset="0"/>
              </a:rPr>
              <a:t> </a:t>
            </a:r>
            <a:r>
              <a:rPr lang="en-US">
                <a:solidFill>
                  <a:srgbClr val="FF0000"/>
                </a:solidFill>
                <a:latin typeface="Consolas" panose="020B0609020204030204" pitchFamily="49" charset="0"/>
              </a:rPr>
              <a:t>http-</a:t>
            </a:r>
            <a:r>
              <a:rPr lang="en-US" err="1">
                <a:solidFill>
                  <a:srgbClr val="FF0000"/>
                </a:solidFill>
                <a:latin typeface="Consolas" panose="020B0609020204030204" pitchFamily="49" charset="0"/>
              </a:rPr>
              <a:t>equiv</a:t>
            </a:r>
            <a:r>
              <a:rPr lang="en-US">
                <a:latin typeface="Consolas" panose="020B0609020204030204" pitchFamily="49" charset="0"/>
              </a:rPr>
              <a:t>=</a:t>
            </a:r>
            <a:r>
              <a:rPr lang="en-US">
                <a:solidFill>
                  <a:srgbClr val="0000FF"/>
                </a:solidFill>
                <a:latin typeface="Consolas" panose="020B0609020204030204" pitchFamily="49" charset="0"/>
              </a:rPr>
              <a:t>"X-UA-Compatible"</a:t>
            </a:r>
            <a:r>
              <a:rPr lang="en-US">
                <a:latin typeface="Consolas" panose="020B0609020204030204" pitchFamily="49" charset="0"/>
              </a:rPr>
              <a:t> </a:t>
            </a:r>
            <a:r>
              <a:rPr lang="en-US">
                <a:solidFill>
                  <a:srgbClr val="FF0000"/>
                </a:solidFill>
                <a:latin typeface="Consolas" panose="020B0609020204030204" pitchFamily="49" charset="0"/>
              </a:rPr>
              <a:t>content</a:t>
            </a:r>
            <a:r>
              <a:rPr lang="en-US">
                <a:latin typeface="Consolas" panose="020B0609020204030204" pitchFamily="49" charset="0"/>
              </a:rPr>
              <a:t>=</a:t>
            </a:r>
            <a:r>
              <a:rPr lang="en-US">
                <a:solidFill>
                  <a:srgbClr val="0000FF"/>
                </a:solidFill>
                <a:latin typeface="Consolas" panose="020B0609020204030204" pitchFamily="49" charset="0"/>
              </a:rPr>
              <a:t>"</a:t>
            </a:r>
            <a:r>
              <a:rPr lang="en-US" err="1">
                <a:solidFill>
                  <a:srgbClr val="0000FF"/>
                </a:solidFill>
                <a:latin typeface="Consolas" panose="020B0609020204030204" pitchFamily="49" charset="0"/>
              </a:rPr>
              <a:t>ie</a:t>
            </a:r>
            <a:r>
              <a:rPr lang="en-US">
                <a:solidFill>
                  <a:srgbClr val="0000FF"/>
                </a:solidFill>
                <a:latin typeface="Consolas" panose="020B0609020204030204" pitchFamily="49" charset="0"/>
              </a:rPr>
              <a:t>=edge"</a:t>
            </a:r>
            <a:r>
              <a:rPr lang="en-US" b="1">
                <a:solidFill>
                  <a:srgbClr val="006699"/>
                </a:solidFill>
                <a:latin typeface="Consolas" panose="020B0609020204030204" pitchFamily="49" charset="0"/>
              </a:rPr>
              <a:t>&gt;</a:t>
            </a: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a:t>
            </a:r>
            <a:r>
              <a:rPr lang="en-US" b="1">
                <a:solidFill>
                  <a:srgbClr val="006699"/>
                </a:solidFill>
                <a:latin typeface="Consolas" panose="020B0609020204030204" pitchFamily="49" charset="0"/>
              </a:rPr>
              <a:t>&lt;title&gt;</a:t>
            </a:r>
            <a:r>
              <a:rPr lang="en-US">
                <a:latin typeface="Consolas" panose="020B0609020204030204" pitchFamily="49" charset="0"/>
              </a:rPr>
              <a:t>Hello word</a:t>
            </a:r>
            <a:r>
              <a:rPr lang="en-US" b="1">
                <a:solidFill>
                  <a:srgbClr val="006699"/>
                </a:solidFill>
                <a:latin typeface="Consolas" panose="020B0609020204030204" pitchFamily="49" charset="0"/>
              </a:rPr>
              <a:t>&lt;/title&gt;</a:t>
            </a: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a:t>
            </a:r>
            <a:r>
              <a:rPr lang="en-US" b="1">
                <a:solidFill>
                  <a:srgbClr val="006699"/>
                </a:solidFill>
                <a:latin typeface="Consolas" panose="020B0609020204030204" pitchFamily="49" charset="0"/>
              </a:rPr>
              <a:t>&lt;script</a:t>
            </a:r>
            <a:r>
              <a:rPr lang="en-US">
                <a:latin typeface="Consolas" panose="020B0609020204030204" pitchFamily="49" charset="0"/>
              </a:rPr>
              <a:t> </a:t>
            </a:r>
            <a:r>
              <a:rPr lang="en-US" err="1">
                <a:solidFill>
                  <a:srgbClr val="FF0000"/>
                </a:solidFill>
                <a:latin typeface="Consolas" panose="020B0609020204030204" pitchFamily="49" charset="0"/>
              </a:rPr>
              <a:t>src</a:t>
            </a:r>
            <a:r>
              <a:rPr lang="en-US">
                <a:latin typeface="Consolas" panose="020B0609020204030204" pitchFamily="49" charset="0"/>
              </a:rPr>
              <a:t>=</a:t>
            </a:r>
            <a:r>
              <a:rPr lang="en-US">
                <a:solidFill>
                  <a:srgbClr val="0000FF"/>
                </a:solidFill>
                <a:latin typeface="Consolas" panose="020B0609020204030204" pitchFamily="49" charset="0"/>
              </a:rPr>
              <a:t>"test.js"</a:t>
            </a:r>
            <a:r>
              <a:rPr lang="en-US" b="1">
                <a:solidFill>
                  <a:srgbClr val="006699"/>
                </a:solidFill>
                <a:latin typeface="Consolas" panose="020B0609020204030204" pitchFamily="49" charset="0"/>
              </a:rPr>
              <a:t>&gt;&lt;/script&gt;</a:t>
            </a: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a:t>
            </a:r>
            <a:r>
              <a:rPr lang="en-US" b="1">
                <a:solidFill>
                  <a:srgbClr val="006699"/>
                </a:solidFill>
                <a:latin typeface="Consolas" panose="020B0609020204030204" pitchFamily="49" charset="0"/>
              </a:rPr>
              <a:t>&lt;script</a:t>
            </a:r>
            <a:r>
              <a:rPr lang="en-US">
                <a:latin typeface="Consolas" panose="020B0609020204030204" pitchFamily="49" charset="0"/>
              </a:rPr>
              <a:t> </a:t>
            </a:r>
            <a:r>
              <a:rPr lang="en-US" err="1">
                <a:solidFill>
                  <a:srgbClr val="FF0000"/>
                </a:solidFill>
                <a:latin typeface="Consolas" panose="020B0609020204030204" pitchFamily="49" charset="0"/>
              </a:rPr>
              <a:t>src</a:t>
            </a:r>
            <a:r>
              <a:rPr lang="en-US">
                <a:latin typeface="Consolas" panose="020B0609020204030204" pitchFamily="49" charset="0"/>
              </a:rPr>
              <a:t>=</a:t>
            </a:r>
            <a:r>
              <a:rPr lang="en-US">
                <a:solidFill>
                  <a:srgbClr val="0000FF"/>
                </a:solidFill>
                <a:latin typeface="Consolas" panose="020B0609020204030204" pitchFamily="49" charset="0"/>
              </a:rPr>
              <a:t>"sinhvien.js"</a:t>
            </a:r>
            <a:r>
              <a:rPr lang="en-US" b="1">
                <a:solidFill>
                  <a:srgbClr val="006699"/>
                </a:solidFill>
                <a:latin typeface="Consolas" panose="020B0609020204030204" pitchFamily="49" charset="0"/>
              </a:rPr>
              <a:t>&gt;&lt;/script&gt;</a:t>
            </a: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b="1">
                <a:solidFill>
                  <a:srgbClr val="006699"/>
                </a:solidFill>
                <a:latin typeface="Consolas" panose="020B0609020204030204" pitchFamily="49" charset="0"/>
              </a:rPr>
              <a:t>&lt;/head&gt;</a:t>
            </a: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b="1">
                <a:solidFill>
                  <a:srgbClr val="006699"/>
                </a:solidFill>
                <a:latin typeface="Consolas" panose="020B0609020204030204" pitchFamily="49" charset="0"/>
              </a:rPr>
              <a:t>&lt;body&gt;</a:t>
            </a: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a:t>
            </a:r>
            <a:r>
              <a:rPr lang="en-US" b="1">
                <a:solidFill>
                  <a:srgbClr val="006699"/>
                </a:solidFill>
                <a:latin typeface="Consolas" panose="020B0609020204030204" pitchFamily="49" charset="0"/>
              </a:rPr>
              <a:t>&lt;center&gt;&lt;</a:t>
            </a:r>
            <a:r>
              <a:rPr lang="en-US" b="1" smtClean="0">
                <a:solidFill>
                  <a:srgbClr val="006699"/>
                </a:solidFill>
                <a:latin typeface="Consolas" panose="020B0609020204030204" pitchFamily="49" charset="0"/>
              </a:rPr>
              <a:t>h1&gt;</a:t>
            </a:r>
            <a:r>
              <a:rPr lang="en-US" err="1">
                <a:latin typeface="Consolas" panose="020B0609020204030204" pitchFamily="49" charset="0"/>
              </a:rPr>
              <a:t>Á</a:t>
            </a:r>
            <a:r>
              <a:rPr lang="en-US" err="1" smtClean="0">
                <a:latin typeface="Consolas" panose="020B0609020204030204" pitchFamily="49" charset="0"/>
              </a:rPr>
              <a:t>p</a:t>
            </a:r>
            <a:r>
              <a:rPr lang="en-US">
                <a:latin typeface="Consolas" panose="020B0609020204030204" pitchFamily="49" charset="0"/>
              </a:rPr>
              <a:t> </a:t>
            </a:r>
            <a:r>
              <a:rPr lang="en-US" err="1">
                <a:latin typeface="Consolas" panose="020B0609020204030204" pitchFamily="49" charset="0"/>
              </a:rPr>
              <a:t>dụng</a:t>
            </a:r>
            <a:r>
              <a:rPr lang="en-US">
                <a:latin typeface="Consolas" panose="020B0609020204030204" pitchFamily="49" charset="0"/>
              </a:rPr>
              <a:t> typescript </a:t>
            </a:r>
            <a:r>
              <a:rPr lang="en-US" err="1" smtClean="0">
                <a:latin typeface="Consolas" panose="020B0609020204030204" pitchFamily="49" charset="0"/>
              </a:rPr>
              <a:t>vào</a:t>
            </a:r>
            <a:r>
              <a:rPr lang="en-US">
                <a:latin typeface="Consolas" panose="020B0609020204030204" pitchFamily="49" charset="0"/>
              </a:rPr>
              <a:t> react </a:t>
            </a:r>
            <a:r>
              <a:rPr lang="en-US" b="1">
                <a:solidFill>
                  <a:srgbClr val="006699"/>
                </a:solidFill>
                <a:latin typeface="Consolas" panose="020B0609020204030204" pitchFamily="49" charset="0"/>
              </a:rPr>
              <a:t>&lt;/h1&gt;&lt;/center&gt;</a:t>
            </a: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b="1">
                <a:solidFill>
                  <a:srgbClr val="006699"/>
                </a:solidFill>
                <a:latin typeface="Consolas" panose="020B0609020204030204" pitchFamily="49" charset="0"/>
              </a:rPr>
              <a:t>&lt;/body&gt;</a:t>
            </a: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b="1">
                <a:solidFill>
                  <a:srgbClr val="006699"/>
                </a:solidFill>
                <a:latin typeface="Consolas" panose="020B0609020204030204" pitchFamily="49" charset="0"/>
              </a:rPr>
              <a:t>&lt;/html&gt;</a:t>
            </a:r>
            <a:r>
              <a:rPr lang="en-US">
                <a:latin typeface="Consolas" panose="020B0609020204030204" pitchFamily="49" charset="0"/>
              </a:rPr>
              <a:t>  </a:t>
            </a:r>
            <a:endParaRPr lang="en-US">
              <a:solidFill>
                <a:srgbClr val="5C5C5C"/>
              </a:solidFill>
              <a:latin typeface="Consolas" panose="020B0609020204030204" pitchFamily="49" charset="0"/>
            </a:endParaRPr>
          </a:p>
        </p:txBody>
      </p:sp>
    </p:spTree>
    <p:extLst>
      <p:ext uri="{BB962C8B-B14F-4D97-AF65-F5344CB8AC3E}">
        <p14:creationId xmlns:p14="http://schemas.microsoft.com/office/powerpoint/2010/main" val="37118589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mtClean="0"/>
              <a:t>Ví dụ</a:t>
            </a:r>
            <a:endParaRPr/>
          </a:p>
        </p:txBody>
      </p:sp>
      <p:sp>
        <p:nvSpPr>
          <p:cNvPr id="7" name="Title 6"/>
          <p:cNvSpPr>
            <a:spLocks noGrp="1"/>
          </p:cNvSpPr>
          <p:nvPr>
            <p:ph type="ctrTitle" idx="2"/>
          </p:nvPr>
        </p:nvSpPr>
        <p:spPr>
          <a:xfrm>
            <a:off x="315597" y="2534754"/>
            <a:ext cx="2673600" cy="427500"/>
          </a:xfrm>
        </p:spPr>
        <p:txBody>
          <a:bodyPr/>
          <a:lstStyle/>
          <a:p>
            <a:pPr algn="l"/>
            <a:r>
              <a:rPr lang="en-US" sz="1200"/>
              <a:t>File html: </a:t>
            </a:r>
            <a:r>
              <a:rPr lang="en-US" sz="1200" err="1" smtClean="0"/>
              <a:t>test.ts</a:t>
            </a:r>
            <a:endParaRPr lang="en-US" sz="1200"/>
          </a:p>
        </p:txBody>
      </p:sp>
      <p:sp>
        <p:nvSpPr>
          <p:cNvPr id="3" name="Right Arrow 2"/>
          <p:cNvSpPr/>
          <p:nvPr/>
        </p:nvSpPr>
        <p:spPr>
          <a:xfrm>
            <a:off x="3664743" y="3655594"/>
            <a:ext cx="728662" cy="2980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6"/>
          <p:cNvSpPr>
            <a:spLocks noGrp="1"/>
          </p:cNvSpPr>
          <p:nvPr>
            <p:ph type="ctrTitle" idx="2"/>
          </p:nvPr>
        </p:nvSpPr>
        <p:spPr>
          <a:xfrm>
            <a:off x="5061416" y="2547315"/>
            <a:ext cx="2673600" cy="427500"/>
          </a:xfrm>
        </p:spPr>
        <p:txBody>
          <a:bodyPr/>
          <a:lstStyle/>
          <a:p>
            <a:pPr algn="l"/>
            <a:r>
              <a:rPr lang="en-US" sz="1200"/>
              <a:t>File html: </a:t>
            </a:r>
            <a:r>
              <a:rPr lang="en-US" sz="1200" smtClean="0"/>
              <a:t>test.js</a:t>
            </a:r>
            <a:endParaRPr lang="en-US" sz="1200"/>
          </a:p>
        </p:txBody>
      </p:sp>
      <p:pic>
        <p:nvPicPr>
          <p:cNvPr id="5" name="Picture 4"/>
          <p:cNvPicPr>
            <a:picLocks noChangeAspect="1"/>
          </p:cNvPicPr>
          <p:nvPr/>
        </p:nvPicPr>
        <p:blipFill>
          <a:blip r:embed="rId3"/>
          <a:stretch>
            <a:fillRect/>
          </a:stretch>
        </p:blipFill>
        <p:spPr>
          <a:xfrm>
            <a:off x="2989197" y="1078844"/>
            <a:ext cx="2613887" cy="1265030"/>
          </a:xfrm>
          <a:prstGeom prst="rect">
            <a:avLst/>
          </a:prstGeom>
        </p:spPr>
      </p:pic>
      <p:sp>
        <p:nvSpPr>
          <p:cNvPr id="6" name="Rectangle 5"/>
          <p:cNvSpPr/>
          <p:nvPr/>
        </p:nvSpPr>
        <p:spPr>
          <a:xfrm>
            <a:off x="315597" y="3112104"/>
            <a:ext cx="4572000" cy="1169551"/>
          </a:xfrm>
          <a:prstGeom prst="rect">
            <a:avLst/>
          </a:prstGeom>
        </p:spPr>
        <p:txBody>
          <a:bodyPr>
            <a:spAutoFit/>
          </a:bodyPr>
          <a:lstStyle/>
          <a:p>
            <a:pPr>
              <a:buFont typeface="+mj-lt"/>
              <a:buAutoNum type="arabicPeriod"/>
            </a:pPr>
            <a:r>
              <a:rPr lang="en-US">
                <a:solidFill>
                  <a:srgbClr val="008200"/>
                </a:solidFill>
                <a:latin typeface="Consolas" panose="020B0609020204030204" pitchFamily="49" charset="0"/>
              </a:rPr>
              <a:t>//</a:t>
            </a:r>
            <a:r>
              <a:rPr lang="en-US" err="1">
                <a:solidFill>
                  <a:srgbClr val="008200"/>
                </a:solidFill>
                <a:latin typeface="Consolas" panose="020B0609020204030204" pitchFamily="49" charset="0"/>
              </a:rPr>
              <a:t>init</a:t>
            </a:r>
            <a:r>
              <a:rPr lang="en-US">
                <a:solidFill>
                  <a:srgbClr val="008200"/>
                </a:solidFill>
                <a:latin typeface="Consolas" panose="020B0609020204030204" pitchFamily="49" charset="0"/>
              </a:rPr>
              <a:t> </a:t>
            </a: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console.log(</a:t>
            </a:r>
            <a:r>
              <a:rPr lang="en-US">
                <a:solidFill>
                  <a:srgbClr val="0000FF"/>
                </a:solidFill>
                <a:latin typeface="Consolas" panose="020B0609020204030204" pitchFamily="49" charset="0"/>
              </a:rPr>
              <a:t>'Hello word'</a:t>
            </a: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b="1" err="1">
                <a:solidFill>
                  <a:srgbClr val="006699"/>
                </a:solidFill>
                <a:latin typeface="Consolas" panose="020B0609020204030204" pitchFamily="49" charset="0"/>
              </a:rPr>
              <a:t>var</a:t>
            </a:r>
            <a:r>
              <a:rPr lang="en-US">
                <a:latin typeface="Consolas" panose="020B0609020204030204" pitchFamily="49" charset="0"/>
              </a:rPr>
              <a:t> a: number;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a = 1;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console.log(a);  </a:t>
            </a:r>
            <a:endParaRPr lang="en-US">
              <a:solidFill>
                <a:srgbClr val="5C5C5C"/>
              </a:solidFill>
              <a:latin typeface="Consolas" panose="020B0609020204030204" pitchFamily="49" charset="0"/>
            </a:endParaRPr>
          </a:p>
        </p:txBody>
      </p:sp>
      <p:sp>
        <p:nvSpPr>
          <p:cNvPr id="10" name="Rectangle 9"/>
          <p:cNvSpPr/>
          <p:nvPr/>
        </p:nvSpPr>
        <p:spPr>
          <a:xfrm>
            <a:off x="5000625" y="3327548"/>
            <a:ext cx="4572000" cy="954107"/>
          </a:xfrm>
          <a:prstGeom prst="rect">
            <a:avLst/>
          </a:prstGeom>
        </p:spPr>
        <p:txBody>
          <a:bodyPr>
            <a:spAutoFit/>
          </a:bodyPr>
          <a:lstStyle/>
          <a:p>
            <a:pPr>
              <a:buFont typeface="+mj-lt"/>
              <a:buAutoNum type="arabicPeriod"/>
            </a:pPr>
            <a:r>
              <a:rPr lang="en-US">
                <a:latin typeface="Consolas" panose="020B0609020204030204" pitchFamily="49" charset="0"/>
              </a:rPr>
              <a:t>console.log(</a:t>
            </a:r>
            <a:r>
              <a:rPr lang="en-US">
                <a:solidFill>
                  <a:srgbClr val="0000FF"/>
                </a:solidFill>
                <a:latin typeface="Consolas" panose="020B0609020204030204" pitchFamily="49" charset="0"/>
              </a:rPr>
              <a:t>'Hello word'</a:t>
            </a: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b="1" err="1">
                <a:solidFill>
                  <a:srgbClr val="006699"/>
                </a:solidFill>
                <a:latin typeface="Consolas" panose="020B0609020204030204" pitchFamily="49" charset="0"/>
              </a:rPr>
              <a:t>var</a:t>
            </a:r>
            <a:r>
              <a:rPr lang="en-US">
                <a:latin typeface="Consolas" panose="020B0609020204030204" pitchFamily="49" charset="0"/>
              </a:rPr>
              <a:t> a;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a = 1;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console.log(a);  </a:t>
            </a:r>
            <a:endParaRPr lang="en-US">
              <a:solidFill>
                <a:srgbClr val="5C5C5C"/>
              </a:solidFill>
              <a:latin typeface="Consolas" panose="020B0609020204030204" pitchFamily="49" charset="0"/>
            </a:endParaRPr>
          </a:p>
        </p:txBody>
      </p:sp>
    </p:spTree>
    <p:extLst>
      <p:ext uri="{BB962C8B-B14F-4D97-AF65-F5344CB8AC3E}">
        <p14:creationId xmlns:p14="http://schemas.microsoft.com/office/powerpoint/2010/main" val="3630567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9"/>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p>
            <a:r>
              <a:rPr lang="vi-VN" smtClean="0"/>
              <a:t>Kiểu dữ liệu và khai báo biến</a:t>
            </a:r>
            <a:endParaRPr lang="vi-VN"/>
          </a:p>
        </p:txBody>
      </p:sp>
      <p:sp>
        <p:nvSpPr>
          <p:cNvPr id="313" name="Google Shape;313;p39"/>
          <p:cNvSpPr txBox="1">
            <a:spLocks noGrp="1"/>
          </p:cNvSpPr>
          <p:nvPr>
            <p:ph type="title" idx="2"/>
          </p:nvPr>
        </p:nvSpPr>
        <p:spPr>
          <a:xfrm flipH="1">
            <a:off x="4899505" y="678026"/>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mtClean="0"/>
              <a:t>3.2</a:t>
            </a:r>
            <a:endParaRPr/>
          </a:p>
        </p:txBody>
      </p:sp>
      <p:cxnSp>
        <p:nvCxnSpPr>
          <p:cNvPr id="314" name="Google Shape;314;p39"/>
          <p:cNvCxnSpPr/>
          <p:nvPr/>
        </p:nvCxnSpPr>
        <p:spPr>
          <a:xfrm>
            <a:off x="7505381" y="3594806"/>
            <a:ext cx="1560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r>
              <a:rPr lang="en-US"/>
              <a:t>3.2) </a:t>
            </a:r>
            <a:r>
              <a:rPr lang="en-US" err="1"/>
              <a:t>Kiểu</a:t>
            </a:r>
            <a:r>
              <a:rPr lang="en-US"/>
              <a:t> </a:t>
            </a:r>
            <a:r>
              <a:rPr lang="en-US" err="1"/>
              <a:t>dữ</a:t>
            </a:r>
            <a:r>
              <a:rPr lang="en-US"/>
              <a:t> </a:t>
            </a:r>
            <a:r>
              <a:rPr lang="en-US" err="1"/>
              <a:t>liệu</a:t>
            </a:r>
            <a:r>
              <a:rPr lang="en-US"/>
              <a:t> </a:t>
            </a:r>
            <a:r>
              <a:rPr lang="en-US" err="1"/>
              <a:t>và</a:t>
            </a:r>
            <a:r>
              <a:rPr lang="en-US"/>
              <a:t> </a:t>
            </a:r>
            <a:r>
              <a:rPr lang="en-US" err="1"/>
              <a:t>khai</a:t>
            </a:r>
            <a:r>
              <a:rPr lang="en-US"/>
              <a:t> </a:t>
            </a:r>
            <a:r>
              <a:rPr lang="en-US" err="1"/>
              <a:t>báo</a:t>
            </a:r>
            <a:r>
              <a:rPr lang="en-US"/>
              <a:t> </a:t>
            </a:r>
            <a:r>
              <a:rPr lang="en-US" err="1"/>
              <a:t>biến</a:t>
            </a:r>
            <a:endParaRPr lang="en-US"/>
          </a:p>
        </p:txBody>
      </p:sp>
      <p:graphicFrame>
        <p:nvGraphicFramePr>
          <p:cNvPr id="10" name="Table 9"/>
          <p:cNvGraphicFramePr>
            <a:graphicFrameLocks noGrp="1"/>
          </p:cNvGraphicFramePr>
          <p:nvPr>
            <p:extLst>
              <p:ext uri="{D42A27DB-BD31-4B8C-83A1-F6EECF244321}">
                <p14:modId xmlns:p14="http://schemas.microsoft.com/office/powerpoint/2010/main" val="585718044"/>
              </p:ext>
            </p:extLst>
          </p:nvPr>
        </p:nvGraphicFramePr>
        <p:xfrm>
          <a:off x="1609725" y="1161257"/>
          <a:ext cx="6096000" cy="1259840"/>
        </p:xfrm>
        <a:graphic>
          <a:graphicData uri="http://schemas.openxmlformats.org/drawingml/2006/table">
            <a:tbl>
              <a:tblPr firstRow="1" bandRow="1">
                <a:tableStyleId>{C7BCFFA6-3B31-4B29-8FA2-BB7DB613E507}</a:tableStyleId>
              </a:tblPr>
              <a:tblGrid>
                <a:gridCol w="2032000">
                  <a:extLst>
                    <a:ext uri="{9D8B030D-6E8A-4147-A177-3AD203B41FA5}">
                      <a16:colId xmlns:a16="http://schemas.microsoft.com/office/drawing/2014/main" val="3503499421"/>
                    </a:ext>
                  </a:extLst>
                </a:gridCol>
                <a:gridCol w="2032000">
                  <a:extLst>
                    <a:ext uri="{9D8B030D-6E8A-4147-A177-3AD203B41FA5}">
                      <a16:colId xmlns:a16="http://schemas.microsoft.com/office/drawing/2014/main" val="796688861"/>
                    </a:ext>
                  </a:extLst>
                </a:gridCol>
                <a:gridCol w="2032000">
                  <a:extLst>
                    <a:ext uri="{9D8B030D-6E8A-4147-A177-3AD203B41FA5}">
                      <a16:colId xmlns:a16="http://schemas.microsoft.com/office/drawing/2014/main" val="3381394774"/>
                    </a:ext>
                  </a:extLst>
                </a:gridCol>
              </a:tblGrid>
              <a:tr h="370840">
                <a:tc>
                  <a:txBody>
                    <a:bodyPr/>
                    <a:lstStyle/>
                    <a:p>
                      <a:endParaRPr lang="en-US"/>
                    </a:p>
                  </a:txBody>
                  <a:tcPr/>
                </a:tc>
                <a:tc>
                  <a:txBody>
                    <a:bodyPr/>
                    <a:lstStyle/>
                    <a:p>
                      <a:pPr algn="ctr"/>
                      <a:r>
                        <a:rPr lang="en-US" sz="1400" b="1" i="0" u="none" strike="noStrike" cap="none" err="1" smtClean="0">
                          <a:solidFill>
                            <a:srgbClr val="000000"/>
                          </a:solidFill>
                          <a:effectLst/>
                          <a:latin typeface="Arial"/>
                          <a:ea typeface="Arial"/>
                          <a:cs typeface="Arial"/>
                          <a:sym typeface="Arial"/>
                        </a:rPr>
                        <a:t>Javascript</a:t>
                      </a:r>
                      <a:endParaRPr lang="en-US"/>
                    </a:p>
                  </a:txBody>
                  <a:tcPr/>
                </a:tc>
                <a:tc>
                  <a:txBody>
                    <a:bodyPr/>
                    <a:lstStyle/>
                    <a:p>
                      <a:pPr algn="ctr"/>
                      <a:r>
                        <a:rPr lang="en-US" sz="1400" b="1" i="0" u="none" strike="noStrike" cap="none" smtClean="0">
                          <a:solidFill>
                            <a:srgbClr val="000000"/>
                          </a:solidFill>
                          <a:effectLst/>
                          <a:latin typeface="Arial"/>
                          <a:ea typeface="Arial"/>
                          <a:cs typeface="Arial"/>
                          <a:sym typeface="Arial"/>
                        </a:rPr>
                        <a:t>Typescript</a:t>
                      </a:r>
                      <a:endParaRPr lang="en-US"/>
                    </a:p>
                  </a:txBody>
                  <a:tcPr/>
                </a:tc>
                <a:extLst>
                  <a:ext uri="{0D108BD9-81ED-4DB2-BD59-A6C34878D82A}">
                    <a16:rowId xmlns:a16="http://schemas.microsoft.com/office/drawing/2014/main" val="3939756129"/>
                  </a:ext>
                </a:extLst>
              </a:tr>
              <a:tr h="370840">
                <a:tc>
                  <a:txBody>
                    <a:bodyPr/>
                    <a:lstStyle/>
                    <a:p>
                      <a:r>
                        <a:rPr lang="vi-VN" smtClean="0"/>
                        <a:t>Kiểu dữ liệu cơ bản</a:t>
                      </a:r>
                      <a:endParaRPr lang="en-US"/>
                    </a:p>
                  </a:txBody>
                  <a:tcPr/>
                </a:tc>
                <a:tc>
                  <a:txBody>
                    <a:bodyPr/>
                    <a:lstStyle/>
                    <a:p>
                      <a:r>
                        <a:rPr lang="en-US" sz="1400" b="0" i="0" u="none" strike="noStrike" cap="none" smtClean="0">
                          <a:solidFill>
                            <a:srgbClr val="000000"/>
                          </a:solidFill>
                          <a:effectLst/>
                          <a:latin typeface="Arial"/>
                          <a:ea typeface="Arial"/>
                          <a:cs typeface="Arial"/>
                          <a:sym typeface="Arial"/>
                        </a:rPr>
                        <a:t>number, string, Boolean, array …</a:t>
                      </a:r>
                      <a:endParaRPr lang="en-US"/>
                    </a:p>
                  </a:txBody>
                  <a:tcPr/>
                </a:tc>
                <a:tc>
                  <a:txBody>
                    <a:bodyPr/>
                    <a:lstStyle/>
                    <a:p>
                      <a:r>
                        <a:rPr lang="en-US" sz="1400" b="0" i="0" u="none" strike="noStrike" cap="none" smtClean="0">
                          <a:solidFill>
                            <a:srgbClr val="000000"/>
                          </a:solidFill>
                          <a:effectLst/>
                          <a:latin typeface="Arial"/>
                          <a:ea typeface="Arial"/>
                          <a:cs typeface="Arial"/>
                          <a:sym typeface="Arial"/>
                        </a:rPr>
                        <a:t>…, </a:t>
                      </a:r>
                      <a:r>
                        <a:rPr lang="en-US" sz="1400" b="0" i="0" u="none" strike="noStrike" cap="none" err="1" smtClean="0">
                          <a:solidFill>
                            <a:srgbClr val="000000"/>
                          </a:solidFill>
                          <a:effectLst/>
                          <a:latin typeface="Arial"/>
                          <a:ea typeface="Arial"/>
                          <a:cs typeface="Arial"/>
                          <a:sym typeface="Arial"/>
                        </a:rPr>
                        <a:t>enum</a:t>
                      </a:r>
                      <a:r>
                        <a:rPr lang="en-US" sz="1400" b="0" i="0" u="none" strike="noStrike" cap="none" smtClean="0">
                          <a:solidFill>
                            <a:srgbClr val="000000"/>
                          </a:solidFill>
                          <a:effectLst/>
                          <a:latin typeface="Arial"/>
                          <a:ea typeface="Arial"/>
                          <a:cs typeface="Arial"/>
                          <a:sym typeface="Arial"/>
                        </a:rPr>
                        <a:t>, tuple, any, void …</a:t>
                      </a:r>
                      <a:endParaRPr lang="en-US"/>
                    </a:p>
                  </a:txBody>
                  <a:tcPr/>
                </a:tc>
                <a:extLst>
                  <a:ext uri="{0D108BD9-81ED-4DB2-BD59-A6C34878D82A}">
                    <a16:rowId xmlns:a16="http://schemas.microsoft.com/office/drawing/2014/main" val="851993784"/>
                  </a:ext>
                </a:extLst>
              </a:tr>
              <a:tr h="370840">
                <a:tc>
                  <a:txBody>
                    <a:bodyPr/>
                    <a:lstStyle/>
                    <a:p>
                      <a:r>
                        <a:rPr lang="en-US" sz="1400" b="0" i="0" u="none" strike="noStrike" cap="none" err="1" smtClean="0">
                          <a:solidFill>
                            <a:srgbClr val="000000"/>
                          </a:solidFill>
                          <a:effectLst/>
                          <a:latin typeface="Arial"/>
                          <a:ea typeface="Arial"/>
                          <a:cs typeface="Arial"/>
                          <a:sym typeface="Arial"/>
                        </a:rPr>
                        <a:t>Cú</a:t>
                      </a:r>
                      <a:r>
                        <a:rPr lang="en-US" sz="1400" b="0" i="0" u="none" strike="noStrike" cap="none" smtClean="0">
                          <a:solidFill>
                            <a:srgbClr val="000000"/>
                          </a:solidFill>
                          <a:effectLst/>
                          <a:latin typeface="Arial"/>
                          <a:ea typeface="Arial"/>
                          <a:cs typeface="Arial"/>
                          <a:sym typeface="Arial"/>
                        </a:rPr>
                        <a:t> </a:t>
                      </a:r>
                      <a:r>
                        <a:rPr lang="en-US" sz="1400" b="0" i="0" u="none" strike="noStrike" cap="none" err="1" smtClean="0">
                          <a:solidFill>
                            <a:srgbClr val="000000"/>
                          </a:solidFill>
                          <a:effectLst/>
                          <a:latin typeface="Arial"/>
                          <a:ea typeface="Arial"/>
                          <a:cs typeface="Arial"/>
                          <a:sym typeface="Arial"/>
                        </a:rPr>
                        <a:t>pháp</a:t>
                      </a:r>
                      <a:r>
                        <a:rPr lang="en-US" sz="1400" b="0" i="0" u="none" strike="noStrike" cap="none" smtClean="0">
                          <a:solidFill>
                            <a:srgbClr val="000000"/>
                          </a:solidFill>
                          <a:effectLst/>
                          <a:latin typeface="Arial"/>
                          <a:ea typeface="Arial"/>
                          <a:cs typeface="Arial"/>
                          <a:sym typeface="Arial"/>
                        </a:rPr>
                        <a:t> </a:t>
                      </a:r>
                      <a:r>
                        <a:rPr lang="en-US" sz="1400" b="0" i="0" u="none" strike="noStrike" cap="none" err="1" smtClean="0">
                          <a:solidFill>
                            <a:srgbClr val="000000"/>
                          </a:solidFill>
                          <a:effectLst/>
                          <a:latin typeface="Arial"/>
                          <a:ea typeface="Arial"/>
                          <a:cs typeface="Arial"/>
                          <a:sym typeface="Arial"/>
                        </a:rPr>
                        <a:t>khai</a:t>
                      </a:r>
                      <a:r>
                        <a:rPr lang="en-US" sz="1400" b="0" i="0" u="none" strike="noStrike" cap="none" smtClean="0">
                          <a:solidFill>
                            <a:srgbClr val="000000"/>
                          </a:solidFill>
                          <a:effectLst/>
                          <a:latin typeface="Arial"/>
                          <a:ea typeface="Arial"/>
                          <a:cs typeface="Arial"/>
                          <a:sym typeface="Arial"/>
                        </a:rPr>
                        <a:t> </a:t>
                      </a:r>
                      <a:r>
                        <a:rPr lang="en-US" sz="1400" b="0" i="0" u="none" strike="noStrike" cap="none" err="1" smtClean="0">
                          <a:solidFill>
                            <a:srgbClr val="000000"/>
                          </a:solidFill>
                          <a:effectLst/>
                          <a:latin typeface="Arial"/>
                          <a:ea typeface="Arial"/>
                          <a:cs typeface="Arial"/>
                          <a:sym typeface="Arial"/>
                        </a:rPr>
                        <a:t>báo</a:t>
                      </a:r>
                      <a:endParaRPr lang="en-US"/>
                    </a:p>
                  </a:txBody>
                  <a:tcPr/>
                </a:tc>
                <a:tc>
                  <a:txBody>
                    <a:bodyPr/>
                    <a:lstStyle/>
                    <a:p>
                      <a:r>
                        <a:rPr lang="en-US" sz="1400" b="0" i="0" u="none" strike="noStrike" cap="none" err="1" smtClean="0">
                          <a:solidFill>
                            <a:srgbClr val="000000"/>
                          </a:solidFill>
                          <a:effectLst/>
                          <a:latin typeface="Arial"/>
                          <a:ea typeface="Arial"/>
                          <a:cs typeface="Arial"/>
                          <a:sym typeface="Arial"/>
                        </a:rPr>
                        <a:t>var</a:t>
                      </a:r>
                      <a:r>
                        <a:rPr lang="en-US" sz="1400" b="0" i="0" u="none" strike="noStrike" cap="none" smtClean="0">
                          <a:solidFill>
                            <a:srgbClr val="000000"/>
                          </a:solidFill>
                          <a:effectLst/>
                          <a:latin typeface="Arial"/>
                          <a:ea typeface="Arial"/>
                          <a:cs typeface="Arial"/>
                          <a:sym typeface="Arial"/>
                        </a:rPr>
                        <a:t> a = 123;</a:t>
                      </a:r>
                      <a:endParaRPr lang="en-US"/>
                    </a:p>
                  </a:txBody>
                  <a:tcPr/>
                </a:tc>
                <a:tc>
                  <a:txBody>
                    <a:bodyPr/>
                    <a:lstStyle/>
                    <a:p>
                      <a:r>
                        <a:rPr lang="en-US" sz="1400" b="0" i="0" u="none" strike="noStrike" cap="none" err="1" smtClean="0">
                          <a:solidFill>
                            <a:srgbClr val="000000"/>
                          </a:solidFill>
                          <a:effectLst/>
                          <a:latin typeface="Arial"/>
                          <a:ea typeface="Arial"/>
                          <a:cs typeface="Arial"/>
                          <a:sym typeface="Arial"/>
                        </a:rPr>
                        <a:t>var</a:t>
                      </a:r>
                      <a:r>
                        <a:rPr lang="en-US" sz="1400" b="0" i="0" u="none" strike="noStrike" cap="none" smtClean="0">
                          <a:solidFill>
                            <a:srgbClr val="000000"/>
                          </a:solidFill>
                          <a:effectLst/>
                          <a:latin typeface="Arial"/>
                          <a:ea typeface="Arial"/>
                          <a:cs typeface="Arial"/>
                          <a:sym typeface="Arial"/>
                        </a:rPr>
                        <a:t> test : </a:t>
                      </a:r>
                      <a:r>
                        <a:rPr lang="en-US" sz="1400" b="0" i="0" u="none" strike="noStrike" cap="none" err="1" smtClean="0">
                          <a:solidFill>
                            <a:srgbClr val="000000"/>
                          </a:solidFill>
                          <a:effectLst/>
                          <a:latin typeface="Arial"/>
                          <a:ea typeface="Arial"/>
                          <a:cs typeface="Arial"/>
                          <a:sym typeface="Arial"/>
                        </a:rPr>
                        <a:t>int</a:t>
                      </a:r>
                      <a:r>
                        <a:rPr lang="en-US" sz="1400" b="0" i="0" u="none" strike="noStrike" cap="none" smtClean="0">
                          <a:solidFill>
                            <a:srgbClr val="000000"/>
                          </a:solidFill>
                          <a:effectLst/>
                          <a:latin typeface="Arial"/>
                          <a:ea typeface="Arial"/>
                          <a:cs typeface="Arial"/>
                          <a:sym typeface="Arial"/>
                        </a:rPr>
                        <a:t>;</a:t>
                      </a:r>
                      <a:endParaRPr lang="en-US"/>
                    </a:p>
                  </a:txBody>
                  <a:tcPr/>
                </a:tc>
                <a:extLst>
                  <a:ext uri="{0D108BD9-81ED-4DB2-BD59-A6C34878D82A}">
                    <a16:rowId xmlns:a16="http://schemas.microsoft.com/office/drawing/2014/main" val="2503532279"/>
                  </a:ext>
                </a:extLst>
              </a:tr>
            </a:tbl>
          </a:graphicData>
        </a:graphic>
      </p:graphicFrame>
      <p:sp>
        <p:nvSpPr>
          <p:cNvPr id="11" name="Rectangle 10"/>
          <p:cNvSpPr/>
          <p:nvPr/>
        </p:nvSpPr>
        <p:spPr>
          <a:xfrm>
            <a:off x="1457325" y="2777669"/>
            <a:ext cx="6572250" cy="1384995"/>
          </a:xfrm>
          <a:prstGeom prst="rect">
            <a:avLst/>
          </a:prstGeom>
        </p:spPr>
        <p:txBody>
          <a:bodyPr wrap="square">
            <a:spAutoFit/>
          </a:bodyPr>
          <a:lstStyle/>
          <a:p>
            <a:pPr>
              <a:buFont typeface="Arial" panose="020B0604020202020204" pitchFamily="34" charset="0"/>
              <a:buChar char="•"/>
            </a:pPr>
            <a:r>
              <a:rPr lang="vi-VN">
                <a:solidFill>
                  <a:srgbClr val="292B2C"/>
                </a:solidFill>
                <a:latin typeface="Roboto Condensed" panose="020B0604020202020204" charset="0"/>
                <a:ea typeface="Roboto Condensed" panose="020B0604020202020204" charset="0"/>
              </a:rPr>
              <a:t>Như </a:t>
            </a:r>
            <a:r>
              <a:rPr lang="vi-VN" smtClean="0">
                <a:solidFill>
                  <a:srgbClr val="292B2C"/>
                </a:solidFill>
                <a:latin typeface="Roboto Condensed" panose="020B0604020202020204" charset="0"/>
                <a:ea typeface="Roboto Condensed" panose="020B0604020202020204" charset="0"/>
              </a:rPr>
              <a:t>đã </a:t>
            </a:r>
            <a:r>
              <a:rPr lang="vi-VN">
                <a:solidFill>
                  <a:srgbClr val="292B2C"/>
                </a:solidFill>
                <a:latin typeface="Roboto Condensed" panose="020B0604020202020204" charset="0"/>
                <a:ea typeface="Roboto Condensed" panose="020B0604020202020204" charset="0"/>
              </a:rPr>
              <a:t>nói ở trên thì bản chất của </a:t>
            </a:r>
            <a:r>
              <a:rPr lang="vi-VN" b="1">
                <a:solidFill>
                  <a:srgbClr val="292B2C"/>
                </a:solidFill>
                <a:latin typeface="Roboto Condensed" panose="020B0604020202020204" charset="0"/>
                <a:ea typeface="Roboto Condensed" panose="020B0604020202020204" charset="0"/>
              </a:rPr>
              <a:t>Typescript</a:t>
            </a:r>
            <a:r>
              <a:rPr lang="vi-VN">
                <a:solidFill>
                  <a:srgbClr val="292B2C"/>
                </a:solidFill>
                <a:latin typeface="Roboto Condensed" panose="020B0604020202020204" charset="0"/>
                <a:ea typeface="Roboto Condensed" panose="020B0604020202020204" charset="0"/>
              </a:rPr>
              <a:t> vẫn là Javascript nên các kiểu dữ liệu cơ bản của java script thì </a:t>
            </a:r>
            <a:r>
              <a:rPr lang="vi-VN" b="1">
                <a:solidFill>
                  <a:srgbClr val="292B2C"/>
                </a:solidFill>
                <a:latin typeface="Roboto Condensed" panose="020B0604020202020204" charset="0"/>
                <a:ea typeface="Roboto Condensed" panose="020B0604020202020204" charset="0"/>
              </a:rPr>
              <a:t>Typescript</a:t>
            </a:r>
            <a:r>
              <a:rPr lang="vi-VN">
                <a:solidFill>
                  <a:srgbClr val="292B2C"/>
                </a:solidFill>
                <a:latin typeface="Roboto Condensed" panose="020B0604020202020204" charset="0"/>
                <a:ea typeface="Roboto Condensed" panose="020B0604020202020204" charset="0"/>
              </a:rPr>
              <a:t> đều có ngoài ra </a:t>
            </a:r>
            <a:r>
              <a:rPr lang="vi-VN" b="1">
                <a:solidFill>
                  <a:srgbClr val="292B2C"/>
                </a:solidFill>
                <a:latin typeface="Roboto Condensed" panose="020B0604020202020204" charset="0"/>
                <a:ea typeface="Roboto Condensed" panose="020B0604020202020204" charset="0"/>
              </a:rPr>
              <a:t>Typescript</a:t>
            </a:r>
            <a:r>
              <a:rPr lang="vi-VN">
                <a:solidFill>
                  <a:srgbClr val="292B2C"/>
                </a:solidFill>
                <a:latin typeface="Roboto Condensed" panose="020B0604020202020204" charset="0"/>
                <a:ea typeface="Roboto Condensed" panose="020B0604020202020204" charset="0"/>
              </a:rPr>
              <a:t> còn có một số kiểu đữ liệu khác như là enum, tuple, any, void </a:t>
            </a:r>
            <a:r>
              <a:rPr lang="vi-VN" smtClean="0">
                <a:solidFill>
                  <a:srgbClr val="292B2C"/>
                </a:solidFill>
                <a:latin typeface="Roboto Condensed" panose="020B0604020202020204" charset="0"/>
                <a:ea typeface="Roboto Condensed" panose="020B0604020202020204" charset="0"/>
              </a:rPr>
              <a:t>...</a:t>
            </a:r>
            <a:endParaRPr lang="en-US" smtClean="0">
              <a:solidFill>
                <a:srgbClr val="292B2C"/>
              </a:solidFill>
              <a:latin typeface="Roboto Condensed" panose="020B0604020202020204" charset="0"/>
              <a:ea typeface="Roboto Condensed" panose="020B0604020202020204" charset="0"/>
            </a:endParaRPr>
          </a:p>
          <a:p>
            <a:pPr>
              <a:buFont typeface="Arial" panose="020B0604020202020204" pitchFamily="34" charset="0"/>
              <a:buChar char="•"/>
            </a:pPr>
            <a:endParaRPr lang="vi-VN">
              <a:solidFill>
                <a:srgbClr val="292B2C"/>
              </a:solidFill>
              <a:latin typeface="Roboto Condensed" panose="020B0604020202020204" charset="0"/>
              <a:ea typeface="Roboto Condensed" panose="020B0604020202020204" charset="0"/>
            </a:endParaRPr>
          </a:p>
          <a:p>
            <a:pPr>
              <a:buFont typeface="Arial" panose="020B0604020202020204" pitchFamily="34" charset="0"/>
              <a:buChar char="•"/>
            </a:pPr>
            <a:r>
              <a:rPr lang="vi-VN">
                <a:solidFill>
                  <a:srgbClr val="292B2C"/>
                </a:solidFill>
                <a:latin typeface="Roboto Condensed" panose="020B0604020202020204" charset="0"/>
                <a:ea typeface="Roboto Condensed" panose="020B0604020202020204" charset="0"/>
              </a:rPr>
              <a:t>Còn về mặt cú pháp khai báo biến trong </a:t>
            </a:r>
            <a:r>
              <a:rPr lang="vi-VN" b="1">
                <a:solidFill>
                  <a:srgbClr val="292B2C"/>
                </a:solidFill>
                <a:latin typeface="Roboto Condensed" panose="020B0604020202020204" charset="0"/>
                <a:ea typeface="Roboto Condensed" panose="020B0604020202020204" charset="0"/>
              </a:rPr>
              <a:t>Typescript</a:t>
            </a:r>
            <a:r>
              <a:rPr lang="vi-VN">
                <a:solidFill>
                  <a:srgbClr val="292B2C"/>
                </a:solidFill>
                <a:latin typeface="Roboto Condensed" panose="020B0604020202020204" charset="0"/>
                <a:ea typeface="Roboto Condensed" panose="020B0604020202020204" charset="0"/>
              </a:rPr>
              <a:t> hơi khác một chút đó là khi khai báo chúng ta cần khai báo thêm cho nó xem là thuộc kiểu dữ liệu nào.</a:t>
            </a:r>
          </a:p>
        </p:txBody>
      </p:sp>
    </p:spTree>
    <p:extLst>
      <p:ext uri="{BB962C8B-B14F-4D97-AF65-F5344CB8AC3E}">
        <p14:creationId xmlns:p14="http://schemas.microsoft.com/office/powerpoint/2010/main" val="33472463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r>
              <a:rPr lang="en-US"/>
              <a:t>3.2) </a:t>
            </a:r>
            <a:r>
              <a:rPr lang="en-US" err="1"/>
              <a:t>Kiểu</a:t>
            </a:r>
            <a:r>
              <a:rPr lang="en-US"/>
              <a:t> </a:t>
            </a:r>
            <a:r>
              <a:rPr lang="en-US" err="1"/>
              <a:t>dữ</a:t>
            </a:r>
            <a:r>
              <a:rPr lang="en-US"/>
              <a:t> </a:t>
            </a:r>
            <a:r>
              <a:rPr lang="en-US" err="1"/>
              <a:t>liệu</a:t>
            </a:r>
            <a:r>
              <a:rPr lang="en-US"/>
              <a:t> </a:t>
            </a:r>
            <a:r>
              <a:rPr lang="en-US" err="1"/>
              <a:t>và</a:t>
            </a:r>
            <a:r>
              <a:rPr lang="en-US"/>
              <a:t> </a:t>
            </a:r>
            <a:r>
              <a:rPr lang="en-US" err="1"/>
              <a:t>khai</a:t>
            </a:r>
            <a:r>
              <a:rPr lang="en-US"/>
              <a:t> </a:t>
            </a:r>
            <a:r>
              <a:rPr lang="en-US" err="1"/>
              <a:t>báo</a:t>
            </a:r>
            <a:r>
              <a:rPr lang="en-US"/>
              <a:t> </a:t>
            </a:r>
            <a:r>
              <a:rPr lang="en-US" err="1"/>
              <a:t>biến</a:t>
            </a:r>
            <a:endParaRPr lang="en-US"/>
          </a:p>
        </p:txBody>
      </p:sp>
      <p:sp>
        <p:nvSpPr>
          <p:cNvPr id="3" name="Rectangle 2"/>
          <p:cNvSpPr/>
          <p:nvPr/>
        </p:nvSpPr>
        <p:spPr>
          <a:xfrm>
            <a:off x="507207" y="1299050"/>
            <a:ext cx="4572000" cy="3108543"/>
          </a:xfrm>
          <a:prstGeom prst="rect">
            <a:avLst/>
          </a:prstGeom>
        </p:spPr>
        <p:txBody>
          <a:bodyPr>
            <a:spAutoFit/>
          </a:bodyPr>
          <a:lstStyle/>
          <a:p>
            <a:pPr>
              <a:buFont typeface="+mj-lt"/>
              <a:buAutoNum type="arabicPeriod"/>
            </a:pPr>
            <a:r>
              <a:rPr lang="en-US">
                <a:solidFill>
                  <a:srgbClr val="008200"/>
                </a:solidFill>
                <a:latin typeface="Consolas" panose="020B0609020204030204" pitchFamily="49" charset="0"/>
              </a:rPr>
              <a:t>//</a:t>
            </a:r>
            <a:r>
              <a:rPr lang="en-US" err="1">
                <a:solidFill>
                  <a:srgbClr val="008200"/>
                </a:solidFill>
                <a:latin typeface="Consolas" panose="020B0609020204030204" pitchFamily="49" charset="0"/>
              </a:rPr>
              <a:t>Kieu</a:t>
            </a:r>
            <a:r>
              <a:rPr lang="en-US">
                <a:solidFill>
                  <a:srgbClr val="008200"/>
                </a:solidFill>
                <a:latin typeface="Consolas" panose="020B0609020204030204" pitchFamily="49" charset="0"/>
              </a:rPr>
              <a:t> du lieu</a:t>
            </a: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a:solidFill>
                  <a:srgbClr val="008200"/>
                </a:solidFill>
                <a:latin typeface="Consolas" panose="020B0609020204030204" pitchFamily="49" charset="0"/>
              </a:rPr>
              <a:t>//  string</a:t>
            </a: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b="1" err="1">
                <a:solidFill>
                  <a:srgbClr val="006699"/>
                </a:solidFill>
                <a:latin typeface="Consolas" panose="020B0609020204030204" pitchFamily="49" charset="0"/>
              </a:rPr>
              <a:t>var</a:t>
            </a:r>
            <a:r>
              <a:rPr lang="en-US">
                <a:latin typeface="Consolas" panose="020B0609020204030204" pitchFamily="49" charset="0"/>
              </a:rPr>
              <a:t> string1 : string;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string1 = </a:t>
            </a:r>
            <a:r>
              <a:rPr lang="en-US">
                <a:solidFill>
                  <a:srgbClr val="0000FF"/>
                </a:solidFill>
                <a:latin typeface="Consolas" panose="020B0609020204030204" pitchFamily="49" charset="0"/>
              </a:rPr>
              <a:t>'1001'</a:t>
            </a: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a:solidFill>
                  <a:srgbClr val="008200"/>
                </a:solidFill>
                <a:latin typeface="Consolas" panose="020B0609020204030204" pitchFamily="49" charset="0"/>
              </a:rPr>
              <a:t>// KDL number</a:t>
            </a: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b="1" err="1">
                <a:solidFill>
                  <a:srgbClr val="006699"/>
                </a:solidFill>
                <a:latin typeface="Consolas" panose="020B0609020204030204" pitchFamily="49" charset="0"/>
              </a:rPr>
              <a:t>var</a:t>
            </a:r>
            <a:r>
              <a:rPr lang="en-US">
                <a:latin typeface="Consolas" panose="020B0609020204030204" pitchFamily="49" charset="0"/>
              </a:rPr>
              <a:t> number1 : number = 10;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a:solidFill>
                  <a:srgbClr val="008200"/>
                </a:solidFill>
                <a:latin typeface="Consolas" panose="020B0609020204030204" pitchFamily="49" charset="0"/>
              </a:rPr>
              <a:t>//KDL </a:t>
            </a:r>
            <a:r>
              <a:rPr lang="en-US" err="1">
                <a:solidFill>
                  <a:srgbClr val="008200"/>
                </a:solidFill>
                <a:latin typeface="Consolas" panose="020B0609020204030204" pitchFamily="49" charset="0"/>
              </a:rPr>
              <a:t>mang</a:t>
            </a:r>
            <a:r>
              <a:rPr lang="en-US">
                <a:solidFill>
                  <a:srgbClr val="008200"/>
                </a:solidFill>
                <a:latin typeface="Consolas" panose="020B0609020204030204" pitchFamily="49" charset="0"/>
              </a:rPr>
              <a:t> string</a:t>
            </a: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b="1" err="1">
                <a:solidFill>
                  <a:srgbClr val="006699"/>
                </a:solidFill>
                <a:latin typeface="Consolas" panose="020B0609020204030204" pitchFamily="49" charset="0"/>
              </a:rPr>
              <a:t>var</a:t>
            </a:r>
            <a:r>
              <a:rPr lang="en-US">
                <a:latin typeface="Consolas" panose="020B0609020204030204" pitchFamily="49" charset="0"/>
              </a:rPr>
              <a:t> </a:t>
            </a:r>
            <a:r>
              <a:rPr lang="en-US" err="1">
                <a:latin typeface="Consolas" panose="020B0609020204030204" pitchFamily="49" charset="0"/>
              </a:rPr>
              <a:t>arrString</a:t>
            </a:r>
            <a:r>
              <a:rPr lang="en-US">
                <a:latin typeface="Consolas" panose="020B0609020204030204" pitchFamily="49" charset="0"/>
              </a:rPr>
              <a:t> : string[];  </a:t>
            </a:r>
            <a:endParaRPr lang="en-US">
              <a:solidFill>
                <a:srgbClr val="5C5C5C"/>
              </a:solidFill>
              <a:latin typeface="Consolas" panose="020B0609020204030204" pitchFamily="49" charset="0"/>
            </a:endParaRPr>
          </a:p>
          <a:p>
            <a:pPr>
              <a:buFont typeface="+mj-lt"/>
              <a:buAutoNum type="arabicPeriod"/>
            </a:pPr>
            <a:r>
              <a:rPr lang="en-US" err="1">
                <a:latin typeface="Consolas" panose="020B0609020204030204" pitchFamily="49" charset="0"/>
              </a:rPr>
              <a:t>arrString</a:t>
            </a:r>
            <a:r>
              <a:rPr lang="en-US">
                <a:latin typeface="Consolas" panose="020B0609020204030204" pitchFamily="49" charset="0"/>
              </a:rPr>
              <a:t> = [</a:t>
            </a:r>
            <a:r>
              <a:rPr lang="en-US">
                <a:solidFill>
                  <a:srgbClr val="0000FF"/>
                </a:solidFill>
                <a:latin typeface="Consolas" panose="020B0609020204030204" pitchFamily="49" charset="0"/>
              </a:rPr>
              <a:t>'</a:t>
            </a:r>
            <a:r>
              <a:rPr lang="en-US" err="1">
                <a:solidFill>
                  <a:srgbClr val="0000FF"/>
                </a:solidFill>
                <a:latin typeface="Consolas" panose="020B0609020204030204" pitchFamily="49" charset="0"/>
              </a:rPr>
              <a:t>teo</a:t>
            </a:r>
            <a:r>
              <a:rPr lang="en-US">
                <a:solidFill>
                  <a:srgbClr val="0000FF"/>
                </a:solidFill>
                <a:latin typeface="Consolas" panose="020B0609020204030204" pitchFamily="49" charset="0"/>
              </a:rPr>
              <a:t>'</a:t>
            </a:r>
            <a:r>
              <a:rPr lang="en-US">
                <a:latin typeface="Consolas" panose="020B0609020204030204" pitchFamily="49" charset="0"/>
              </a:rPr>
              <a:t>, </a:t>
            </a:r>
            <a:r>
              <a:rPr lang="en-US">
                <a:solidFill>
                  <a:srgbClr val="0000FF"/>
                </a:solidFill>
                <a:latin typeface="Consolas" panose="020B0609020204030204" pitchFamily="49" charset="0"/>
              </a:rPr>
              <a:t>'ty'</a:t>
            </a:r>
            <a:r>
              <a:rPr lang="en-US">
                <a:latin typeface="Consolas" panose="020B0609020204030204" pitchFamily="49" charset="0"/>
              </a:rPr>
              <a:t>, </a:t>
            </a:r>
            <a:r>
              <a:rPr lang="en-US">
                <a:solidFill>
                  <a:srgbClr val="0000FF"/>
                </a:solidFill>
                <a:latin typeface="Consolas" panose="020B0609020204030204" pitchFamily="49" charset="0"/>
              </a:rPr>
              <a:t>'</a:t>
            </a:r>
            <a:r>
              <a:rPr lang="en-US" err="1">
                <a:solidFill>
                  <a:srgbClr val="0000FF"/>
                </a:solidFill>
                <a:latin typeface="Consolas" panose="020B0609020204030204" pitchFamily="49" charset="0"/>
              </a:rPr>
              <a:t>tun</a:t>
            </a:r>
            <a:r>
              <a:rPr lang="en-US">
                <a:solidFill>
                  <a:srgbClr val="0000FF"/>
                </a:solidFill>
                <a:latin typeface="Consolas" panose="020B0609020204030204" pitchFamily="49" charset="0"/>
              </a:rPr>
              <a:t>'</a:t>
            </a: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a:solidFill>
                  <a:srgbClr val="008200"/>
                </a:solidFill>
                <a:latin typeface="Consolas" panose="020B0609020204030204" pitchFamily="49" charset="0"/>
              </a:rPr>
              <a:t>// KDL </a:t>
            </a:r>
            <a:r>
              <a:rPr lang="en-US" err="1">
                <a:solidFill>
                  <a:srgbClr val="008200"/>
                </a:solidFill>
                <a:latin typeface="Consolas" panose="020B0609020204030204" pitchFamily="49" charset="0"/>
              </a:rPr>
              <a:t>mang</a:t>
            </a:r>
            <a:r>
              <a:rPr lang="en-US">
                <a:solidFill>
                  <a:srgbClr val="008200"/>
                </a:solidFill>
                <a:latin typeface="Consolas" panose="020B0609020204030204" pitchFamily="49" charset="0"/>
              </a:rPr>
              <a:t> number</a:t>
            </a: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b="1" err="1">
                <a:solidFill>
                  <a:srgbClr val="006699"/>
                </a:solidFill>
                <a:latin typeface="Consolas" panose="020B0609020204030204" pitchFamily="49" charset="0"/>
              </a:rPr>
              <a:t>var</a:t>
            </a:r>
            <a:r>
              <a:rPr lang="en-US">
                <a:latin typeface="Consolas" panose="020B0609020204030204" pitchFamily="49" charset="0"/>
              </a:rPr>
              <a:t> </a:t>
            </a:r>
            <a:r>
              <a:rPr lang="en-US" err="1">
                <a:latin typeface="Consolas" panose="020B0609020204030204" pitchFamily="49" charset="0"/>
              </a:rPr>
              <a:t>arrNumber</a:t>
            </a:r>
            <a:r>
              <a:rPr lang="en-US">
                <a:latin typeface="Consolas" panose="020B0609020204030204" pitchFamily="49" charset="0"/>
              </a:rPr>
              <a:t> : number[];  </a:t>
            </a:r>
            <a:endParaRPr lang="en-US">
              <a:solidFill>
                <a:srgbClr val="5C5C5C"/>
              </a:solidFill>
              <a:latin typeface="Consolas" panose="020B0609020204030204" pitchFamily="49" charset="0"/>
            </a:endParaRPr>
          </a:p>
          <a:p>
            <a:pPr>
              <a:buFont typeface="+mj-lt"/>
              <a:buAutoNum type="arabicPeriod"/>
            </a:pPr>
            <a:r>
              <a:rPr lang="en-US" err="1">
                <a:latin typeface="Consolas" panose="020B0609020204030204" pitchFamily="49" charset="0"/>
              </a:rPr>
              <a:t>arrNumber</a:t>
            </a:r>
            <a:r>
              <a:rPr lang="en-US">
                <a:latin typeface="Consolas" panose="020B0609020204030204" pitchFamily="49" charset="0"/>
              </a:rPr>
              <a:t> = [1, 2, 3];  </a:t>
            </a:r>
            <a:endParaRPr lang="en-US">
              <a:solidFill>
                <a:srgbClr val="5C5C5C"/>
              </a:solidFill>
              <a:latin typeface="Consolas" panose="020B0609020204030204" pitchFamily="49" charset="0"/>
            </a:endParaRPr>
          </a:p>
        </p:txBody>
      </p:sp>
      <p:sp>
        <p:nvSpPr>
          <p:cNvPr id="4" name="Rectangle 3"/>
          <p:cNvSpPr/>
          <p:nvPr/>
        </p:nvSpPr>
        <p:spPr>
          <a:xfrm>
            <a:off x="4386262" y="1221539"/>
            <a:ext cx="4572000" cy="3477875"/>
          </a:xfrm>
          <a:prstGeom prst="rect">
            <a:avLst/>
          </a:prstGeom>
        </p:spPr>
        <p:txBody>
          <a:bodyPr>
            <a:spAutoFit/>
          </a:bodyPr>
          <a:lstStyle/>
          <a:p>
            <a:pPr>
              <a:buFont typeface="+mj-lt"/>
              <a:buAutoNum type="arabicPeriod"/>
            </a:pPr>
            <a:r>
              <a:rPr lang="en-US" sz="1100">
                <a:solidFill>
                  <a:srgbClr val="008200"/>
                </a:solidFill>
                <a:latin typeface="Consolas" panose="020B0609020204030204" pitchFamily="49" charset="0"/>
              </a:rPr>
              <a:t>//KDL </a:t>
            </a:r>
            <a:r>
              <a:rPr lang="en-US" sz="1100" err="1">
                <a:solidFill>
                  <a:srgbClr val="008200"/>
                </a:solidFill>
                <a:latin typeface="Consolas" panose="020B0609020204030204" pitchFamily="49" charset="0"/>
              </a:rPr>
              <a:t>boolean</a:t>
            </a:r>
            <a:r>
              <a:rPr lang="en-US" sz="1100">
                <a:latin typeface="Consolas" panose="020B0609020204030204" pitchFamily="49" charset="0"/>
              </a:rPr>
              <a:t>  </a:t>
            </a:r>
            <a:endParaRPr lang="en-US" sz="1100">
              <a:solidFill>
                <a:srgbClr val="5C5C5C"/>
              </a:solidFill>
              <a:latin typeface="Consolas" panose="020B0609020204030204" pitchFamily="49" charset="0"/>
            </a:endParaRPr>
          </a:p>
          <a:p>
            <a:pPr>
              <a:buFont typeface="+mj-lt"/>
              <a:buAutoNum type="arabicPeriod"/>
            </a:pPr>
            <a:r>
              <a:rPr lang="en-US" sz="1100" b="1" err="1">
                <a:solidFill>
                  <a:srgbClr val="006699"/>
                </a:solidFill>
                <a:latin typeface="Consolas" panose="020B0609020204030204" pitchFamily="49" charset="0"/>
              </a:rPr>
              <a:t>var</a:t>
            </a:r>
            <a:r>
              <a:rPr lang="en-US" sz="1100">
                <a:latin typeface="Consolas" panose="020B0609020204030204" pitchFamily="49" charset="0"/>
              </a:rPr>
              <a:t> boolean1 : </a:t>
            </a:r>
            <a:r>
              <a:rPr lang="en-US" sz="1100" b="1" err="1">
                <a:solidFill>
                  <a:srgbClr val="006699"/>
                </a:solidFill>
                <a:latin typeface="Consolas" panose="020B0609020204030204" pitchFamily="49" charset="0"/>
              </a:rPr>
              <a:t>boolean</a:t>
            </a:r>
            <a:r>
              <a:rPr lang="en-US" sz="1100">
                <a:latin typeface="Consolas" panose="020B0609020204030204" pitchFamily="49" charset="0"/>
              </a:rPr>
              <a:t> = </a:t>
            </a:r>
            <a:r>
              <a:rPr lang="en-US" sz="1100" b="1">
                <a:solidFill>
                  <a:srgbClr val="006699"/>
                </a:solidFill>
                <a:latin typeface="Consolas" panose="020B0609020204030204" pitchFamily="49" charset="0"/>
              </a:rPr>
              <a:t>true</a:t>
            </a:r>
            <a:r>
              <a:rPr lang="en-US" sz="1100">
                <a:latin typeface="Consolas" panose="020B0609020204030204" pitchFamily="49" charset="0"/>
              </a:rPr>
              <a:t>;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console.log(boolean1);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a:t>
            </a:r>
            <a:endParaRPr lang="en-US" sz="1100">
              <a:solidFill>
                <a:srgbClr val="5C5C5C"/>
              </a:solidFill>
              <a:latin typeface="Consolas" panose="020B0609020204030204" pitchFamily="49" charset="0"/>
            </a:endParaRPr>
          </a:p>
          <a:p>
            <a:pPr>
              <a:buFont typeface="+mj-lt"/>
              <a:buAutoNum type="arabicPeriod"/>
            </a:pPr>
            <a:r>
              <a:rPr lang="en-US" sz="1100">
                <a:solidFill>
                  <a:srgbClr val="008200"/>
                </a:solidFill>
                <a:latin typeface="Consolas" panose="020B0609020204030204" pitchFamily="49" charset="0"/>
              </a:rPr>
              <a:t>// KDL </a:t>
            </a:r>
            <a:r>
              <a:rPr lang="en-US" sz="1100" err="1">
                <a:solidFill>
                  <a:srgbClr val="008200"/>
                </a:solidFill>
                <a:latin typeface="Consolas" panose="020B0609020204030204" pitchFamily="49" charset="0"/>
              </a:rPr>
              <a:t>enum</a:t>
            </a:r>
            <a:r>
              <a:rPr lang="en-US" sz="1100">
                <a:latin typeface="Consolas" panose="020B0609020204030204" pitchFamily="49" charset="0"/>
              </a:rPr>
              <a:t>  </a:t>
            </a:r>
            <a:endParaRPr lang="en-US" sz="1100">
              <a:solidFill>
                <a:srgbClr val="5C5C5C"/>
              </a:solidFill>
              <a:latin typeface="Consolas" panose="020B0609020204030204" pitchFamily="49" charset="0"/>
            </a:endParaRPr>
          </a:p>
          <a:p>
            <a:pPr>
              <a:buFont typeface="+mj-lt"/>
              <a:buAutoNum type="arabicPeriod"/>
            </a:pPr>
            <a:r>
              <a:rPr lang="en-US" sz="1100" b="1" err="1">
                <a:solidFill>
                  <a:srgbClr val="006699"/>
                </a:solidFill>
                <a:latin typeface="Consolas" panose="020B0609020204030204" pitchFamily="49" charset="0"/>
              </a:rPr>
              <a:t>enum</a:t>
            </a:r>
            <a:r>
              <a:rPr lang="en-US" sz="1100">
                <a:latin typeface="Consolas" panose="020B0609020204030204" pitchFamily="49" charset="0"/>
              </a:rPr>
              <a:t> Color {Red, Green, Blue}  </a:t>
            </a:r>
            <a:endParaRPr lang="en-US" sz="1100">
              <a:solidFill>
                <a:srgbClr val="5C5C5C"/>
              </a:solidFill>
              <a:latin typeface="Consolas" panose="020B0609020204030204" pitchFamily="49" charset="0"/>
            </a:endParaRPr>
          </a:p>
          <a:p>
            <a:pPr>
              <a:buFont typeface="+mj-lt"/>
              <a:buAutoNum type="arabicPeriod"/>
            </a:pPr>
            <a:r>
              <a:rPr lang="en-US" sz="1100" b="1" err="1">
                <a:solidFill>
                  <a:srgbClr val="006699"/>
                </a:solidFill>
                <a:latin typeface="Consolas" panose="020B0609020204030204" pitchFamily="49" charset="0"/>
              </a:rPr>
              <a:t>var</a:t>
            </a:r>
            <a:r>
              <a:rPr lang="en-US" sz="1100">
                <a:latin typeface="Consolas" panose="020B0609020204030204" pitchFamily="49" charset="0"/>
              </a:rPr>
              <a:t> c: Color = </a:t>
            </a:r>
            <a:r>
              <a:rPr lang="en-US" sz="1100" err="1">
                <a:latin typeface="Consolas" panose="020B0609020204030204" pitchFamily="49" charset="0"/>
              </a:rPr>
              <a:t>Color.Green</a:t>
            </a:r>
            <a:r>
              <a:rPr lang="en-US" sz="1100">
                <a:latin typeface="Consolas" panose="020B0609020204030204" pitchFamily="49" charset="0"/>
              </a:rPr>
              <a:t>;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a:t>
            </a:r>
            <a:endParaRPr lang="en-US" sz="1100">
              <a:solidFill>
                <a:srgbClr val="5C5C5C"/>
              </a:solidFill>
              <a:latin typeface="Consolas" panose="020B0609020204030204" pitchFamily="49" charset="0"/>
            </a:endParaRPr>
          </a:p>
          <a:p>
            <a:pPr>
              <a:buFont typeface="+mj-lt"/>
              <a:buAutoNum type="arabicPeriod"/>
            </a:pPr>
            <a:r>
              <a:rPr lang="en-US" sz="1100">
                <a:solidFill>
                  <a:srgbClr val="008200"/>
                </a:solidFill>
                <a:latin typeface="Consolas" panose="020B0609020204030204" pitchFamily="49" charset="0"/>
              </a:rPr>
              <a:t>// </a:t>
            </a:r>
            <a:r>
              <a:rPr lang="en-US" sz="1100" err="1">
                <a:solidFill>
                  <a:srgbClr val="008200"/>
                </a:solidFill>
                <a:latin typeface="Consolas" panose="020B0609020204030204" pitchFamily="49" charset="0"/>
              </a:rPr>
              <a:t>KDl</a:t>
            </a:r>
            <a:r>
              <a:rPr lang="en-US" sz="1100">
                <a:solidFill>
                  <a:srgbClr val="008200"/>
                </a:solidFill>
                <a:latin typeface="Consolas" panose="020B0609020204030204" pitchFamily="49" charset="0"/>
              </a:rPr>
              <a:t> tuple - </a:t>
            </a:r>
            <a:r>
              <a:rPr lang="en-US" sz="1100" err="1">
                <a:solidFill>
                  <a:srgbClr val="008200"/>
                </a:solidFill>
                <a:latin typeface="Consolas" panose="020B0609020204030204" pitchFamily="49" charset="0"/>
              </a:rPr>
              <a:t>kieu</a:t>
            </a:r>
            <a:r>
              <a:rPr lang="en-US" sz="1100">
                <a:solidFill>
                  <a:srgbClr val="008200"/>
                </a:solidFill>
                <a:latin typeface="Consolas" panose="020B0609020204030204" pitchFamily="49" charset="0"/>
              </a:rPr>
              <a:t> </a:t>
            </a:r>
            <a:r>
              <a:rPr lang="en-US" sz="1100" err="1" smtClean="0">
                <a:solidFill>
                  <a:srgbClr val="008200"/>
                </a:solidFill>
                <a:latin typeface="Consolas" panose="020B0609020204030204" pitchFamily="49" charset="0"/>
              </a:rPr>
              <a:t>mang</a:t>
            </a:r>
            <a:r>
              <a:rPr lang="en-US" sz="1100">
                <a:solidFill>
                  <a:srgbClr val="008200"/>
                </a:solidFill>
                <a:latin typeface="Consolas" panose="020B0609020204030204" pitchFamily="49" charset="0"/>
              </a:rPr>
              <a:t> du lieu hon tap</a:t>
            </a:r>
            <a:r>
              <a:rPr lang="en-US" sz="1100">
                <a:latin typeface="Consolas" panose="020B0609020204030204" pitchFamily="49" charset="0"/>
              </a:rPr>
              <a:t>  </a:t>
            </a:r>
            <a:endParaRPr lang="en-US" sz="1100">
              <a:solidFill>
                <a:srgbClr val="5C5C5C"/>
              </a:solidFill>
              <a:latin typeface="Consolas" panose="020B0609020204030204" pitchFamily="49" charset="0"/>
            </a:endParaRPr>
          </a:p>
          <a:p>
            <a:pPr>
              <a:buFont typeface="+mj-lt"/>
              <a:buAutoNum type="arabicPeriod"/>
            </a:pPr>
            <a:r>
              <a:rPr lang="en-US" sz="1100" b="1" err="1">
                <a:solidFill>
                  <a:srgbClr val="006699"/>
                </a:solidFill>
                <a:latin typeface="Consolas" panose="020B0609020204030204" pitchFamily="49" charset="0"/>
              </a:rPr>
              <a:t>var</a:t>
            </a:r>
            <a:r>
              <a:rPr lang="en-US" sz="1100">
                <a:latin typeface="Consolas" panose="020B0609020204030204" pitchFamily="49" charset="0"/>
              </a:rPr>
              <a:t> x: [string, number];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x = [</a:t>
            </a:r>
            <a:r>
              <a:rPr lang="en-US" sz="1100">
                <a:solidFill>
                  <a:srgbClr val="0000FF"/>
                </a:solidFill>
                <a:latin typeface="Consolas" panose="020B0609020204030204" pitchFamily="49" charset="0"/>
              </a:rPr>
              <a:t>'string'</a:t>
            </a:r>
            <a:r>
              <a:rPr lang="en-US" sz="1100">
                <a:latin typeface="Consolas" panose="020B0609020204030204" pitchFamily="49" charset="0"/>
              </a:rPr>
              <a:t>, 10];  </a:t>
            </a:r>
            <a:endParaRPr lang="en-US" sz="1100">
              <a:solidFill>
                <a:srgbClr val="5C5C5C"/>
              </a:solidFill>
              <a:latin typeface="Consolas" panose="020B0609020204030204" pitchFamily="49" charset="0"/>
            </a:endParaRPr>
          </a:p>
          <a:p>
            <a:pPr>
              <a:buFont typeface="+mj-lt"/>
              <a:buAutoNum type="arabicPeriod"/>
            </a:pPr>
            <a:r>
              <a:rPr lang="en-US" sz="1100" b="1">
                <a:solidFill>
                  <a:srgbClr val="006699"/>
                </a:solidFill>
                <a:latin typeface="Consolas" panose="020B0609020204030204" pitchFamily="49" charset="0"/>
              </a:rPr>
              <a:t>for</a:t>
            </a:r>
            <a:r>
              <a:rPr lang="en-US" sz="1100">
                <a:latin typeface="Consolas" panose="020B0609020204030204" pitchFamily="49" charset="0"/>
              </a:rPr>
              <a:t> (let </a:t>
            </a:r>
            <a:r>
              <a:rPr lang="en-US" sz="1100" err="1">
                <a:latin typeface="Consolas" panose="020B0609020204030204" pitchFamily="49" charset="0"/>
              </a:rPr>
              <a:t>i</a:t>
            </a:r>
            <a:r>
              <a:rPr lang="en-US" sz="1100">
                <a:latin typeface="Consolas" panose="020B0609020204030204" pitchFamily="49" charset="0"/>
              </a:rPr>
              <a:t> = 0; </a:t>
            </a:r>
            <a:r>
              <a:rPr lang="en-US" sz="1100" err="1">
                <a:latin typeface="Consolas" panose="020B0609020204030204" pitchFamily="49" charset="0"/>
              </a:rPr>
              <a:t>i</a:t>
            </a:r>
            <a:r>
              <a:rPr lang="en-US" sz="1100">
                <a:latin typeface="Consolas" panose="020B0609020204030204" pitchFamily="49" charset="0"/>
              </a:rPr>
              <a:t> &lt; </a:t>
            </a:r>
            <a:r>
              <a:rPr lang="en-US" sz="1100" err="1">
                <a:latin typeface="Consolas" panose="020B0609020204030204" pitchFamily="49" charset="0"/>
              </a:rPr>
              <a:t>x.length</a:t>
            </a:r>
            <a:r>
              <a:rPr lang="en-US" sz="1100">
                <a:latin typeface="Consolas" panose="020B0609020204030204" pitchFamily="49" charset="0"/>
              </a:rPr>
              <a:t>; </a:t>
            </a:r>
            <a:r>
              <a:rPr lang="en-US" sz="1100" err="1">
                <a:latin typeface="Consolas" panose="020B0609020204030204" pitchFamily="49" charset="0"/>
              </a:rPr>
              <a:t>i</a:t>
            </a:r>
            <a:r>
              <a:rPr lang="en-US" sz="1100">
                <a:latin typeface="Consolas" panose="020B0609020204030204" pitchFamily="49" charset="0"/>
              </a:rPr>
              <a:t>++) {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console.log(x[</a:t>
            </a:r>
            <a:r>
              <a:rPr lang="en-US" sz="1100" err="1">
                <a:latin typeface="Consolas" panose="020B0609020204030204" pitchFamily="49" charset="0"/>
              </a:rPr>
              <a:t>i</a:t>
            </a:r>
            <a:r>
              <a:rPr lang="en-US" sz="1100">
                <a:latin typeface="Consolas" panose="020B0609020204030204" pitchFamily="49" charset="0"/>
              </a:rPr>
              <a:t>]);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a:t>
            </a:r>
            <a:endParaRPr lang="en-US" sz="1100">
              <a:solidFill>
                <a:srgbClr val="5C5C5C"/>
              </a:solidFill>
              <a:latin typeface="Consolas" panose="020B0609020204030204" pitchFamily="49" charset="0"/>
            </a:endParaRPr>
          </a:p>
          <a:p>
            <a:pPr>
              <a:buFont typeface="+mj-lt"/>
              <a:buAutoNum type="arabicPeriod"/>
            </a:pPr>
            <a:r>
              <a:rPr lang="en-US" sz="1100">
                <a:solidFill>
                  <a:srgbClr val="008200"/>
                </a:solidFill>
                <a:latin typeface="Consolas" panose="020B0609020204030204" pitchFamily="49" charset="0"/>
              </a:rPr>
              <a:t>// KDL any</a:t>
            </a:r>
            <a:r>
              <a:rPr lang="en-US" sz="1100">
                <a:latin typeface="Consolas" panose="020B0609020204030204" pitchFamily="49" charset="0"/>
              </a:rPr>
              <a:t>  </a:t>
            </a:r>
            <a:endParaRPr lang="en-US" sz="1100">
              <a:solidFill>
                <a:srgbClr val="5C5C5C"/>
              </a:solidFill>
              <a:latin typeface="Consolas" panose="020B0609020204030204" pitchFamily="49" charset="0"/>
            </a:endParaRPr>
          </a:p>
          <a:p>
            <a:pPr>
              <a:buFont typeface="+mj-lt"/>
              <a:buAutoNum type="arabicPeriod"/>
            </a:pPr>
            <a:r>
              <a:rPr lang="en-US" sz="1100" b="1" err="1">
                <a:solidFill>
                  <a:srgbClr val="006699"/>
                </a:solidFill>
                <a:latin typeface="Consolas" panose="020B0609020204030204" pitchFamily="49" charset="0"/>
              </a:rPr>
              <a:t>var</a:t>
            </a:r>
            <a:r>
              <a:rPr lang="en-US" sz="1100">
                <a:latin typeface="Consolas" panose="020B0609020204030204" pitchFamily="49" charset="0"/>
              </a:rPr>
              <a:t> xyz : any;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xyz = </a:t>
            </a:r>
            <a:r>
              <a:rPr lang="en-US" sz="1100">
                <a:solidFill>
                  <a:srgbClr val="0000FF"/>
                </a:solidFill>
                <a:latin typeface="Consolas" panose="020B0609020204030204" pitchFamily="49" charset="0"/>
              </a:rPr>
              <a:t>'string'</a:t>
            </a:r>
            <a:r>
              <a:rPr lang="en-US" sz="1100">
                <a:latin typeface="Consolas" panose="020B0609020204030204" pitchFamily="49" charset="0"/>
              </a:rPr>
              <a:t>;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console.log(xyz);  </a:t>
            </a:r>
            <a:endParaRPr lang="en-US" sz="1100">
              <a:solidFill>
                <a:srgbClr val="5C5C5C"/>
              </a:solidFill>
              <a:latin typeface="Consolas" panose="020B0609020204030204" pitchFamily="49" charset="0"/>
            </a:endParaRPr>
          </a:p>
        </p:txBody>
      </p:sp>
    </p:spTree>
    <p:extLst>
      <p:ext uri="{BB962C8B-B14F-4D97-AF65-F5344CB8AC3E}">
        <p14:creationId xmlns:p14="http://schemas.microsoft.com/office/powerpoint/2010/main" val="36379828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9"/>
          <p:cNvSpPr txBox="1">
            <a:spLocks noGrp="1"/>
          </p:cNvSpPr>
          <p:nvPr>
            <p:ph type="body" idx="1"/>
          </p:nvPr>
        </p:nvSpPr>
        <p:spPr>
          <a:xfrm>
            <a:off x="926799" y="1136179"/>
            <a:ext cx="7479264" cy="3018726"/>
          </a:xfrm>
          <a:prstGeom prst="rect">
            <a:avLst/>
          </a:prstGeom>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t" anchorCtr="0">
            <a:noAutofit/>
          </a:bodyPr>
          <a:lstStyle/>
          <a:p>
            <a:pPr marL="0" lvl="0" indent="0">
              <a:buNone/>
            </a:pPr>
            <a:endParaRPr lang="en-US" sz="1800" smtClean="0">
              <a:solidFill>
                <a:schemeClr val="dk1"/>
              </a:solidFill>
            </a:endParaRPr>
          </a:p>
          <a:p>
            <a:pPr marL="0" lvl="0" indent="0">
              <a:buNone/>
            </a:pPr>
            <a:r>
              <a:rPr lang="en-US" sz="1800" smtClean="0">
                <a:solidFill>
                  <a:schemeClr val="dk1"/>
                </a:solidFill>
              </a:rPr>
              <a:t>Đây </a:t>
            </a:r>
            <a:r>
              <a:rPr lang="en-US" sz="1800" err="1">
                <a:solidFill>
                  <a:schemeClr val="dk1"/>
                </a:solidFill>
              </a:rPr>
              <a:t>là</a:t>
            </a:r>
            <a:r>
              <a:rPr lang="en-US" sz="1800">
                <a:solidFill>
                  <a:schemeClr val="dk1"/>
                </a:solidFill>
              </a:rPr>
              <a:t> </a:t>
            </a:r>
            <a:r>
              <a:rPr lang="en-US" sz="1800" err="1">
                <a:solidFill>
                  <a:schemeClr val="dk1"/>
                </a:solidFill>
              </a:rPr>
              <a:t>những</a:t>
            </a:r>
            <a:r>
              <a:rPr lang="en-US" sz="1800">
                <a:solidFill>
                  <a:schemeClr val="dk1"/>
                </a:solidFill>
              </a:rPr>
              <a:t> </a:t>
            </a:r>
            <a:r>
              <a:rPr lang="en-US" sz="1800" err="1">
                <a:solidFill>
                  <a:schemeClr val="dk1"/>
                </a:solidFill>
              </a:rPr>
              <a:t>gì</a:t>
            </a:r>
            <a:r>
              <a:rPr lang="en-US" sz="1800">
                <a:solidFill>
                  <a:schemeClr val="dk1"/>
                </a:solidFill>
              </a:rPr>
              <a:t> </a:t>
            </a:r>
            <a:r>
              <a:rPr lang="en-US" sz="1800" err="1">
                <a:solidFill>
                  <a:schemeClr val="dk1"/>
                </a:solidFill>
              </a:rPr>
              <a:t>bạn</a:t>
            </a:r>
            <a:r>
              <a:rPr lang="en-US" sz="1800">
                <a:solidFill>
                  <a:schemeClr val="dk1"/>
                </a:solidFill>
              </a:rPr>
              <a:t> </a:t>
            </a:r>
            <a:r>
              <a:rPr lang="en-US" sz="1800" err="1">
                <a:solidFill>
                  <a:schemeClr val="dk1"/>
                </a:solidFill>
              </a:rPr>
              <a:t>sẽ</a:t>
            </a:r>
            <a:r>
              <a:rPr lang="en-US" sz="1800">
                <a:solidFill>
                  <a:schemeClr val="dk1"/>
                </a:solidFill>
              </a:rPr>
              <a:t> </a:t>
            </a:r>
            <a:r>
              <a:rPr lang="en-US" sz="1800" err="1">
                <a:solidFill>
                  <a:schemeClr val="dk1"/>
                </a:solidFill>
              </a:rPr>
              <a:t>tìm</a:t>
            </a:r>
            <a:r>
              <a:rPr lang="en-US" sz="1800">
                <a:solidFill>
                  <a:schemeClr val="dk1"/>
                </a:solidFill>
              </a:rPr>
              <a:t> </a:t>
            </a:r>
            <a:r>
              <a:rPr lang="en-US" sz="1800" err="1">
                <a:solidFill>
                  <a:schemeClr val="dk1"/>
                </a:solidFill>
              </a:rPr>
              <a:t>thấy</a:t>
            </a:r>
            <a:r>
              <a:rPr lang="en-US" sz="1800">
                <a:solidFill>
                  <a:schemeClr val="dk1"/>
                </a:solidFill>
              </a:rPr>
              <a:t> </a:t>
            </a:r>
            <a:r>
              <a:rPr lang="en-US" sz="1800" err="1">
                <a:solidFill>
                  <a:schemeClr val="dk1"/>
                </a:solidFill>
              </a:rPr>
              <a:t>trong</a:t>
            </a:r>
            <a:r>
              <a:rPr lang="en-US" sz="1800">
                <a:solidFill>
                  <a:schemeClr val="dk1"/>
                </a:solidFill>
              </a:rPr>
              <a:t> </a:t>
            </a:r>
            <a:r>
              <a:rPr lang="en-US" sz="1800" smtClean="0">
                <a:solidFill>
                  <a:schemeClr val="dk1"/>
                </a:solidFill>
              </a:rPr>
              <a:t>slide </a:t>
            </a:r>
            <a:r>
              <a:rPr lang="en-US" sz="1800" err="1" smtClean="0">
                <a:solidFill>
                  <a:schemeClr val="dk1"/>
                </a:solidFill>
              </a:rPr>
              <a:t>này</a:t>
            </a:r>
            <a:r>
              <a:rPr lang="en-US" sz="1800" smtClean="0">
                <a:solidFill>
                  <a:schemeClr val="dk1"/>
                </a:solidFill>
              </a:rPr>
              <a:t>:</a:t>
            </a:r>
          </a:p>
          <a:p>
            <a:pPr marL="0" lvl="0" indent="0">
              <a:buNone/>
            </a:pPr>
            <a:endParaRPr lang="en-US" sz="1800">
              <a:solidFill>
                <a:schemeClr val="dk1"/>
              </a:solidFill>
            </a:endParaRPr>
          </a:p>
          <a:p>
            <a:pPr marL="0" lvl="0" indent="0">
              <a:buNone/>
            </a:pPr>
            <a:endParaRPr sz="1800">
              <a:solidFill>
                <a:schemeClr val="dk1"/>
              </a:solidFill>
            </a:endParaRPr>
          </a:p>
          <a:p>
            <a:pPr marL="438150" indent="-285750">
              <a:buClr>
                <a:schemeClr val="dk1"/>
              </a:buClr>
              <a:buFont typeface="+mj-lt"/>
              <a:buAutoNum type="romanUcPeriod"/>
            </a:pPr>
            <a:r>
              <a:rPr lang="vi-VN" sz="1800"/>
              <a:t>Ngôn ngữ Typescript và các cú pháp cơ bản</a:t>
            </a:r>
          </a:p>
          <a:p>
            <a:pPr>
              <a:buClr>
                <a:schemeClr val="dk1"/>
              </a:buClr>
              <a:buFont typeface="Roboto Condensed"/>
              <a:buAutoNum type="romanUcPeriod"/>
            </a:pPr>
            <a:r>
              <a:rPr lang="en-US" sz="1800" smtClean="0"/>
              <a:t>Cài </a:t>
            </a:r>
            <a:r>
              <a:rPr lang="en-US" sz="1800" err="1"/>
              <a:t>đặt</a:t>
            </a:r>
            <a:r>
              <a:rPr lang="en-US" sz="1800"/>
              <a:t> </a:t>
            </a:r>
            <a:r>
              <a:rPr lang="en-US" sz="1800" err="1"/>
              <a:t>thủ</a:t>
            </a:r>
            <a:r>
              <a:rPr lang="en-US" sz="1800"/>
              <a:t> </a:t>
            </a:r>
            <a:r>
              <a:rPr lang="en-US" sz="1800" err="1"/>
              <a:t>công</a:t>
            </a:r>
            <a:r>
              <a:rPr lang="en-US" sz="1800"/>
              <a:t> </a:t>
            </a:r>
            <a:r>
              <a:rPr lang="en-US" sz="1800" err="1"/>
              <a:t>sử</a:t>
            </a:r>
            <a:r>
              <a:rPr lang="en-US" sz="1800"/>
              <a:t> </a:t>
            </a:r>
            <a:r>
              <a:rPr lang="en-US" sz="1800" err="1"/>
              <a:t>dụng</a:t>
            </a:r>
            <a:r>
              <a:rPr lang="en-US" sz="1800"/>
              <a:t> typescript </a:t>
            </a:r>
            <a:r>
              <a:rPr lang="en-US" sz="1800" err="1"/>
              <a:t>vào</a:t>
            </a:r>
            <a:r>
              <a:rPr lang="en-US" sz="1800"/>
              <a:t> </a:t>
            </a:r>
            <a:r>
              <a:rPr lang="en-US" sz="1800" smtClean="0"/>
              <a:t>react</a:t>
            </a:r>
            <a:endParaRPr sz="1800">
              <a:solidFill>
                <a:schemeClr val="dk1"/>
              </a:solidFill>
            </a:endParaRPr>
          </a:p>
          <a:p>
            <a:pPr>
              <a:buClr>
                <a:schemeClr val="dk1"/>
              </a:buClr>
              <a:buFont typeface="Roboto Condensed"/>
              <a:buAutoNum type="romanUcPeriod"/>
            </a:pPr>
            <a:r>
              <a:rPr lang="en-US" sz="1800" err="1"/>
              <a:t>Cấu</a:t>
            </a:r>
            <a:r>
              <a:rPr lang="en-US" sz="1800"/>
              <a:t> </a:t>
            </a:r>
            <a:r>
              <a:rPr lang="en-US" sz="1800" err="1"/>
              <a:t>hình</a:t>
            </a:r>
            <a:r>
              <a:rPr lang="en-US" sz="1800"/>
              <a:t>, </a:t>
            </a:r>
            <a:r>
              <a:rPr lang="en-US" sz="1800" err="1"/>
              <a:t>cài</a:t>
            </a:r>
            <a:r>
              <a:rPr lang="en-US" sz="1800"/>
              <a:t> </a:t>
            </a:r>
            <a:r>
              <a:rPr lang="en-US" sz="1800" err="1"/>
              <a:t>đặt</a:t>
            </a:r>
            <a:r>
              <a:rPr lang="en-US" sz="1800"/>
              <a:t> </a:t>
            </a:r>
            <a:r>
              <a:rPr lang="en-US" sz="1800" err="1"/>
              <a:t>và</a:t>
            </a:r>
            <a:r>
              <a:rPr lang="en-US" sz="1800"/>
              <a:t> </a:t>
            </a:r>
            <a:r>
              <a:rPr lang="en-US" sz="1800" err="1"/>
              <a:t>sử</a:t>
            </a:r>
            <a:r>
              <a:rPr lang="en-US" sz="1800"/>
              <a:t> </a:t>
            </a:r>
            <a:r>
              <a:rPr lang="en-US" sz="1800" err="1"/>
              <a:t>dụng</a:t>
            </a:r>
            <a:r>
              <a:rPr lang="en-US" sz="1800"/>
              <a:t> typescript </a:t>
            </a:r>
            <a:r>
              <a:rPr lang="en-US" sz="1800" err="1"/>
              <a:t>với</a:t>
            </a:r>
            <a:r>
              <a:rPr lang="en-US" sz="1800"/>
              <a:t> </a:t>
            </a:r>
            <a:r>
              <a:rPr lang="en-US" sz="1800" err="1"/>
              <a:t>reactjs</a:t>
            </a:r>
            <a:r>
              <a:rPr lang="en-US" sz="1800"/>
              <a:t> qua </a:t>
            </a:r>
            <a:r>
              <a:rPr lang="en-US" sz="1800" smtClean="0"/>
              <a:t>create-react-app</a:t>
            </a:r>
            <a:endParaRPr sz="1800">
              <a:solidFill>
                <a:schemeClr val="dk1"/>
              </a:solidFill>
            </a:endParaRPr>
          </a:p>
          <a:p>
            <a:pPr marL="0" lvl="0" indent="0" algn="l" rtl="0">
              <a:spcBef>
                <a:spcPts val="1600"/>
              </a:spcBef>
              <a:spcAft>
                <a:spcPts val="0"/>
              </a:spcAft>
              <a:buNone/>
            </a:pPr>
            <a:endParaRPr sz="1800">
              <a:solidFill>
                <a:schemeClr val="dk1"/>
              </a:solidFill>
            </a:endParaRPr>
          </a:p>
          <a:p>
            <a:pPr marL="0" lvl="0" indent="0" algn="l" rtl="0">
              <a:spcBef>
                <a:spcPts val="1600"/>
              </a:spcBef>
              <a:spcAft>
                <a:spcPts val="1600"/>
              </a:spcAft>
              <a:buNone/>
            </a:pPr>
            <a:endParaRPr sz="1800"/>
          </a:p>
        </p:txBody>
      </p:sp>
      <p:sp>
        <p:nvSpPr>
          <p:cNvPr id="144" name="Google Shape;144;p2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err="1" smtClean="0"/>
              <a:t>Nội</a:t>
            </a:r>
            <a:r>
              <a:rPr lang="en-US" smtClean="0"/>
              <a:t> dung</a:t>
            </a:r>
            <a:endParaRPr/>
          </a:p>
          <a:p>
            <a:pPr marL="0" lvl="0" indent="0" algn="ctr"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3"/>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p>
            <a:r>
              <a:rPr lang="en-US" smtClean="0"/>
              <a:t>Function </a:t>
            </a:r>
            <a:r>
              <a:rPr lang="en-US" err="1"/>
              <a:t>trong</a:t>
            </a:r>
            <a:r>
              <a:rPr lang="en-US"/>
              <a:t> </a:t>
            </a:r>
            <a:r>
              <a:rPr lang="en-US" err="1"/>
              <a:t>TypeScript</a:t>
            </a:r>
            <a:endParaRPr lang="en-US"/>
          </a:p>
        </p:txBody>
      </p:sp>
      <p:sp>
        <p:nvSpPr>
          <p:cNvPr id="397" name="Google Shape;397;p43"/>
          <p:cNvSpPr txBox="1">
            <a:spLocks noGrp="1"/>
          </p:cNvSpPr>
          <p:nvPr>
            <p:ph type="title" idx="2"/>
          </p:nvPr>
        </p:nvSpPr>
        <p:spPr>
          <a:xfrm flipH="1">
            <a:off x="1129997" y="728032"/>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mtClean="0"/>
              <a:t>3.3</a:t>
            </a:r>
            <a:endParaRPr/>
          </a:p>
        </p:txBody>
      </p:sp>
      <p:cxnSp>
        <p:nvCxnSpPr>
          <p:cNvPr id="398" name="Google Shape;398;p43"/>
          <p:cNvCxnSpPr/>
          <p:nvPr/>
        </p:nvCxnSpPr>
        <p:spPr>
          <a:xfrm>
            <a:off x="0" y="3423750"/>
            <a:ext cx="16767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r>
              <a:rPr lang="vi-VN" smtClean="0"/>
              <a:t>3.3) Function trong TypeScript</a:t>
            </a:r>
            <a:endParaRPr lang="vi-VN"/>
          </a:p>
        </p:txBody>
      </p:sp>
      <p:sp>
        <p:nvSpPr>
          <p:cNvPr id="2" name="Rectangle 1"/>
          <p:cNvSpPr/>
          <p:nvPr/>
        </p:nvSpPr>
        <p:spPr>
          <a:xfrm>
            <a:off x="792957" y="880268"/>
            <a:ext cx="7558088" cy="738664"/>
          </a:xfrm>
          <a:prstGeom prst="rect">
            <a:avLst/>
          </a:prstGeom>
        </p:spPr>
        <p:txBody>
          <a:bodyPr wrap="square">
            <a:spAutoFit/>
          </a:bodyPr>
          <a:lstStyle/>
          <a:p>
            <a:pPr>
              <a:buFont typeface="Arial" panose="020B0604020202020204" pitchFamily="34" charset="0"/>
              <a:buChar char="•"/>
            </a:pPr>
            <a:r>
              <a:rPr lang="vi-VN" smtClean="0">
                <a:solidFill>
                  <a:srgbClr val="292B2C"/>
                </a:solidFill>
                <a:latin typeface="Roboto Condensed" panose="020B0604020202020204" charset="0"/>
                <a:ea typeface="Roboto Condensed" panose="020B0604020202020204" charset="0"/>
              </a:rPr>
              <a:t>Trong </a:t>
            </a:r>
            <a:r>
              <a:rPr lang="vi-VN" b="1" smtClean="0">
                <a:solidFill>
                  <a:srgbClr val="292B2C"/>
                </a:solidFill>
                <a:latin typeface="Roboto Condensed" panose="020B0604020202020204" charset="0"/>
                <a:ea typeface="Roboto Condensed" panose="020B0604020202020204" charset="0"/>
              </a:rPr>
              <a:t>typescript</a:t>
            </a:r>
            <a:r>
              <a:rPr lang="vi-VN" smtClean="0">
                <a:solidFill>
                  <a:srgbClr val="292B2C"/>
                </a:solidFill>
                <a:latin typeface="Roboto Condensed" panose="020B0604020202020204" charset="0"/>
                <a:ea typeface="Roboto Condensed" panose="020B0604020202020204" charset="0"/>
              </a:rPr>
              <a:t> các hàm đều trả về một kết quả, kết quả đó sẽ thuộc về một kiểu dữ liệu nào đó (vd: number, string, void, …).</a:t>
            </a:r>
          </a:p>
          <a:p>
            <a:pPr>
              <a:buFont typeface="Arial" panose="020B0604020202020204" pitchFamily="34" charset="0"/>
              <a:buChar char="•"/>
            </a:pPr>
            <a:r>
              <a:rPr lang="vi-VN" smtClean="0">
                <a:solidFill>
                  <a:srgbClr val="292B2C"/>
                </a:solidFill>
                <a:latin typeface="Roboto Condensed" panose="020B0604020202020204" charset="0"/>
                <a:ea typeface="Roboto Condensed" panose="020B0604020202020204" charset="0"/>
              </a:rPr>
              <a:t>Ta phải chỉ định luôn kiểu dữ liệu trả về cho hàm ngay từ đầu.</a:t>
            </a:r>
            <a:endParaRPr lang="vi-VN">
              <a:solidFill>
                <a:srgbClr val="292B2C"/>
              </a:solidFill>
              <a:latin typeface="Roboto Condensed" panose="020B0604020202020204" charset="0"/>
              <a:ea typeface="Roboto Condensed" panose="020B0604020202020204" charset="0"/>
            </a:endParaRPr>
          </a:p>
        </p:txBody>
      </p:sp>
      <p:sp>
        <p:nvSpPr>
          <p:cNvPr id="4" name="Rectangle 3"/>
          <p:cNvSpPr/>
          <p:nvPr/>
        </p:nvSpPr>
        <p:spPr>
          <a:xfrm>
            <a:off x="507207" y="1624400"/>
            <a:ext cx="4429124" cy="276999"/>
          </a:xfrm>
          <a:prstGeom prst="rect">
            <a:avLst/>
          </a:prstGeom>
        </p:spPr>
        <p:txBody>
          <a:bodyPr wrap="square">
            <a:spAutoFit/>
          </a:bodyPr>
          <a:lstStyle/>
          <a:p>
            <a:endParaRPr lang="vi-VN" sz="1200">
              <a:solidFill>
                <a:srgbClr val="5C5C5C"/>
              </a:solidFill>
              <a:latin typeface="Consolas" panose="020B0609020204030204" pitchFamily="49" charset="0"/>
            </a:endParaRPr>
          </a:p>
        </p:txBody>
      </p:sp>
      <p:cxnSp>
        <p:nvCxnSpPr>
          <p:cNvPr id="6" name="Straight Connector 5"/>
          <p:cNvCxnSpPr/>
          <p:nvPr/>
        </p:nvCxnSpPr>
        <p:spPr>
          <a:xfrm>
            <a:off x="5100637" y="1675835"/>
            <a:ext cx="7144" cy="2850356"/>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stretch>
            <a:fillRect/>
          </a:stretch>
        </p:blipFill>
        <p:spPr>
          <a:xfrm>
            <a:off x="6372126" y="2400717"/>
            <a:ext cx="2286198" cy="1356478"/>
          </a:xfrm>
          <a:prstGeom prst="rect">
            <a:avLst/>
          </a:prstGeom>
        </p:spPr>
      </p:pic>
      <p:sp>
        <p:nvSpPr>
          <p:cNvPr id="11" name="Right Arrow 10"/>
          <p:cNvSpPr/>
          <p:nvPr/>
        </p:nvSpPr>
        <p:spPr>
          <a:xfrm>
            <a:off x="5229225" y="2857500"/>
            <a:ext cx="735806" cy="4750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Rectangle 2"/>
          <p:cNvSpPr/>
          <p:nvPr/>
        </p:nvSpPr>
        <p:spPr>
          <a:xfrm>
            <a:off x="775046" y="1725216"/>
            <a:ext cx="4964908" cy="2862322"/>
          </a:xfrm>
          <a:prstGeom prst="rect">
            <a:avLst/>
          </a:prstGeom>
        </p:spPr>
        <p:txBody>
          <a:bodyPr wrap="square">
            <a:spAutoFit/>
          </a:bodyPr>
          <a:lstStyle/>
          <a:p>
            <a:pPr>
              <a:buFont typeface="+mj-lt"/>
              <a:buAutoNum type="arabicPeriod"/>
            </a:pPr>
            <a:r>
              <a:rPr lang="vi-VN" sz="1200" smtClean="0">
                <a:solidFill>
                  <a:srgbClr val="008200"/>
                </a:solidFill>
                <a:latin typeface="Consolas" panose="020B0609020204030204" pitchFamily="49" charset="0"/>
              </a:rPr>
              <a:t>// number</a:t>
            </a:r>
            <a:r>
              <a:rPr lang="vi-VN" sz="1200" smtClean="0">
                <a:latin typeface="Consolas" panose="020B0609020204030204" pitchFamily="49" charset="0"/>
              </a:rPr>
              <a:t>  </a:t>
            </a:r>
            <a:endParaRPr lang="vi-VN" sz="1200" smtClean="0">
              <a:solidFill>
                <a:srgbClr val="5C5C5C"/>
              </a:solidFill>
              <a:latin typeface="Consolas" panose="020B0609020204030204" pitchFamily="49" charset="0"/>
            </a:endParaRPr>
          </a:p>
          <a:p>
            <a:pPr>
              <a:buFont typeface="+mj-lt"/>
              <a:buAutoNum type="arabicPeriod"/>
            </a:pPr>
            <a:r>
              <a:rPr lang="vi-VN" sz="1200" b="1" smtClean="0">
                <a:solidFill>
                  <a:srgbClr val="006699"/>
                </a:solidFill>
                <a:latin typeface="Consolas" panose="020B0609020204030204" pitchFamily="49" charset="0"/>
              </a:rPr>
              <a:t>function</a:t>
            </a:r>
            <a:r>
              <a:rPr lang="vi-VN" sz="1200" smtClean="0">
                <a:latin typeface="Consolas" panose="020B0609020204030204" pitchFamily="49" charset="0"/>
              </a:rPr>
              <a:t> sum (x: number, y: number) : number {  </a:t>
            </a:r>
            <a:endParaRPr lang="vi-VN" sz="1200" smtClean="0">
              <a:solidFill>
                <a:srgbClr val="5C5C5C"/>
              </a:solidFill>
              <a:latin typeface="Consolas" panose="020B0609020204030204" pitchFamily="49" charset="0"/>
            </a:endParaRPr>
          </a:p>
          <a:p>
            <a:pPr>
              <a:buFont typeface="+mj-lt"/>
              <a:buAutoNum type="arabicPeriod"/>
            </a:pPr>
            <a:r>
              <a:rPr lang="vi-VN" sz="1200" smtClean="0">
                <a:latin typeface="Consolas" panose="020B0609020204030204" pitchFamily="49" charset="0"/>
              </a:rPr>
              <a:t>    </a:t>
            </a:r>
            <a:r>
              <a:rPr lang="vi-VN" sz="1200" b="1" smtClean="0">
                <a:solidFill>
                  <a:srgbClr val="006699"/>
                </a:solidFill>
                <a:latin typeface="Consolas" panose="020B0609020204030204" pitchFamily="49" charset="0"/>
              </a:rPr>
              <a:t>return</a:t>
            </a:r>
            <a:r>
              <a:rPr lang="vi-VN" sz="1200" smtClean="0">
                <a:latin typeface="Consolas" panose="020B0609020204030204" pitchFamily="49" charset="0"/>
              </a:rPr>
              <a:t> x + y;  </a:t>
            </a:r>
            <a:endParaRPr lang="vi-VN" sz="1200" smtClean="0">
              <a:solidFill>
                <a:srgbClr val="5C5C5C"/>
              </a:solidFill>
              <a:latin typeface="Consolas" panose="020B0609020204030204" pitchFamily="49" charset="0"/>
            </a:endParaRPr>
          </a:p>
          <a:p>
            <a:pPr>
              <a:buFont typeface="+mj-lt"/>
              <a:buAutoNum type="arabicPeriod"/>
            </a:pPr>
            <a:r>
              <a:rPr lang="vi-VN" sz="1200" smtClean="0">
                <a:latin typeface="Consolas" panose="020B0609020204030204" pitchFamily="49" charset="0"/>
              </a:rPr>
              <a:t>}  </a:t>
            </a:r>
            <a:endParaRPr lang="vi-VN" sz="1200" smtClean="0">
              <a:solidFill>
                <a:srgbClr val="5C5C5C"/>
              </a:solidFill>
              <a:latin typeface="Consolas" panose="020B0609020204030204" pitchFamily="49" charset="0"/>
            </a:endParaRPr>
          </a:p>
          <a:p>
            <a:pPr>
              <a:buFont typeface="+mj-lt"/>
              <a:buAutoNum type="arabicPeriod"/>
            </a:pPr>
            <a:r>
              <a:rPr lang="vi-VN" sz="1200" smtClean="0">
                <a:latin typeface="Consolas" panose="020B0609020204030204" pitchFamily="49" charset="0"/>
              </a:rPr>
              <a:t>console.log(sum(2, 2));  </a:t>
            </a:r>
            <a:endParaRPr lang="vi-VN" sz="1200" smtClean="0">
              <a:solidFill>
                <a:srgbClr val="5C5C5C"/>
              </a:solidFill>
              <a:latin typeface="Consolas" panose="020B0609020204030204" pitchFamily="49" charset="0"/>
            </a:endParaRPr>
          </a:p>
          <a:p>
            <a:pPr>
              <a:buFont typeface="+mj-lt"/>
              <a:buAutoNum type="arabicPeriod"/>
            </a:pPr>
            <a:r>
              <a:rPr lang="vi-VN" sz="1200" smtClean="0">
                <a:solidFill>
                  <a:srgbClr val="008200"/>
                </a:solidFill>
                <a:latin typeface="Consolas" panose="020B0609020204030204" pitchFamily="49" charset="0"/>
              </a:rPr>
              <a:t>// string</a:t>
            </a:r>
            <a:r>
              <a:rPr lang="vi-VN" sz="1200" smtClean="0">
                <a:latin typeface="Consolas" panose="020B0609020204030204" pitchFamily="49" charset="0"/>
              </a:rPr>
              <a:t>  </a:t>
            </a:r>
            <a:endParaRPr lang="vi-VN" sz="1200" smtClean="0">
              <a:solidFill>
                <a:srgbClr val="5C5C5C"/>
              </a:solidFill>
              <a:latin typeface="Consolas" panose="020B0609020204030204" pitchFamily="49" charset="0"/>
            </a:endParaRPr>
          </a:p>
          <a:p>
            <a:pPr>
              <a:buFont typeface="+mj-lt"/>
              <a:buAutoNum type="arabicPeriod"/>
            </a:pPr>
            <a:r>
              <a:rPr lang="vi-VN" sz="1200" b="1" smtClean="0">
                <a:solidFill>
                  <a:srgbClr val="006699"/>
                </a:solidFill>
                <a:latin typeface="Consolas" panose="020B0609020204030204" pitchFamily="49" charset="0"/>
              </a:rPr>
              <a:t>function</a:t>
            </a:r>
            <a:r>
              <a:rPr lang="vi-VN" sz="1200" smtClean="0">
                <a:latin typeface="Consolas" panose="020B0609020204030204" pitchFamily="49" charset="0"/>
              </a:rPr>
              <a:t> showString() : string {  </a:t>
            </a:r>
            <a:endParaRPr lang="vi-VN" sz="1200" smtClean="0">
              <a:solidFill>
                <a:srgbClr val="5C5C5C"/>
              </a:solidFill>
              <a:latin typeface="Consolas" panose="020B0609020204030204" pitchFamily="49" charset="0"/>
            </a:endParaRPr>
          </a:p>
          <a:p>
            <a:pPr>
              <a:buFont typeface="+mj-lt"/>
              <a:buAutoNum type="arabicPeriod"/>
            </a:pPr>
            <a:r>
              <a:rPr lang="vi-VN" sz="1200" smtClean="0">
                <a:latin typeface="Consolas" panose="020B0609020204030204" pitchFamily="49" charset="0"/>
              </a:rPr>
              <a:t>    </a:t>
            </a:r>
            <a:r>
              <a:rPr lang="vi-VN" sz="1200" b="1" smtClean="0">
                <a:solidFill>
                  <a:srgbClr val="006699"/>
                </a:solidFill>
                <a:latin typeface="Consolas" panose="020B0609020204030204" pitchFamily="49" charset="0"/>
              </a:rPr>
              <a:t>return</a:t>
            </a:r>
            <a:r>
              <a:rPr lang="vi-VN" sz="1200" smtClean="0">
                <a:latin typeface="Consolas" panose="020B0609020204030204" pitchFamily="49" charset="0"/>
              </a:rPr>
              <a:t> </a:t>
            </a:r>
            <a:r>
              <a:rPr lang="vi-VN" sz="1200" smtClean="0">
                <a:solidFill>
                  <a:srgbClr val="0000FF"/>
                </a:solidFill>
                <a:latin typeface="Consolas" panose="020B0609020204030204" pitchFamily="49" charset="0"/>
              </a:rPr>
              <a:t>'hello'</a:t>
            </a:r>
            <a:r>
              <a:rPr lang="vi-VN" sz="1200" smtClean="0">
                <a:latin typeface="Consolas" panose="020B0609020204030204" pitchFamily="49" charset="0"/>
              </a:rPr>
              <a:t>;  </a:t>
            </a:r>
            <a:endParaRPr lang="vi-VN" sz="1200" smtClean="0">
              <a:solidFill>
                <a:srgbClr val="5C5C5C"/>
              </a:solidFill>
              <a:latin typeface="Consolas" panose="020B0609020204030204" pitchFamily="49" charset="0"/>
            </a:endParaRPr>
          </a:p>
          <a:p>
            <a:pPr>
              <a:buFont typeface="+mj-lt"/>
              <a:buAutoNum type="arabicPeriod"/>
            </a:pPr>
            <a:r>
              <a:rPr lang="vi-VN" sz="1200" smtClean="0">
                <a:latin typeface="Consolas" panose="020B0609020204030204" pitchFamily="49" charset="0"/>
              </a:rPr>
              <a:t>}  </a:t>
            </a:r>
            <a:endParaRPr lang="vi-VN" sz="1200" smtClean="0">
              <a:solidFill>
                <a:srgbClr val="5C5C5C"/>
              </a:solidFill>
              <a:latin typeface="Consolas" panose="020B0609020204030204" pitchFamily="49" charset="0"/>
            </a:endParaRPr>
          </a:p>
          <a:p>
            <a:pPr>
              <a:buFont typeface="+mj-lt"/>
              <a:buAutoNum type="arabicPeriod"/>
            </a:pPr>
            <a:r>
              <a:rPr lang="vi-VN" sz="1200" smtClean="0">
                <a:latin typeface="Consolas" panose="020B0609020204030204" pitchFamily="49" charset="0"/>
              </a:rPr>
              <a:t>console.log(showString());  </a:t>
            </a:r>
            <a:endParaRPr lang="vi-VN" sz="1200" smtClean="0">
              <a:solidFill>
                <a:srgbClr val="5C5C5C"/>
              </a:solidFill>
              <a:latin typeface="Consolas" panose="020B0609020204030204" pitchFamily="49" charset="0"/>
            </a:endParaRPr>
          </a:p>
          <a:p>
            <a:pPr>
              <a:buFont typeface="+mj-lt"/>
              <a:buAutoNum type="arabicPeriod"/>
            </a:pPr>
            <a:r>
              <a:rPr lang="vi-VN" sz="1200" smtClean="0">
                <a:solidFill>
                  <a:srgbClr val="008200"/>
                </a:solidFill>
                <a:latin typeface="Consolas" panose="020B0609020204030204" pitchFamily="49" charset="0"/>
              </a:rPr>
              <a:t>// array</a:t>
            </a:r>
            <a:r>
              <a:rPr lang="vi-VN" sz="1200" smtClean="0">
                <a:latin typeface="Consolas" panose="020B0609020204030204" pitchFamily="49" charset="0"/>
              </a:rPr>
              <a:t>  </a:t>
            </a:r>
            <a:endParaRPr lang="vi-VN" sz="1200" smtClean="0">
              <a:solidFill>
                <a:srgbClr val="5C5C5C"/>
              </a:solidFill>
              <a:latin typeface="Consolas" panose="020B0609020204030204" pitchFamily="49" charset="0"/>
            </a:endParaRPr>
          </a:p>
          <a:p>
            <a:pPr>
              <a:buFont typeface="+mj-lt"/>
              <a:buAutoNum type="arabicPeriod"/>
            </a:pPr>
            <a:r>
              <a:rPr lang="vi-VN" sz="1200" b="1" smtClean="0">
                <a:solidFill>
                  <a:srgbClr val="006699"/>
                </a:solidFill>
                <a:latin typeface="Consolas" panose="020B0609020204030204" pitchFamily="49" charset="0"/>
              </a:rPr>
              <a:t>function</a:t>
            </a:r>
            <a:r>
              <a:rPr lang="vi-VN" sz="1200" smtClean="0">
                <a:latin typeface="Consolas" panose="020B0609020204030204" pitchFamily="49" charset="0"/>
              </a:rPr>
              <a:t> showArrNumber() : number[] {  </a:t>
            </a:r>
            <a:endParaRPr lang="vi-VN" sz="1200" smtClean="0">
              <a:solidFill>
                <a:srgbClr val="5C5C5C"/>
              </a:solidFill>
              <a:latin typeface="Consolas" panose="020B0609020204030204" pitchFamily="49" charset="0"/>
            </a:endParaRPr>
          </a:p>
          <a:p>
            <a:pPr>
              <a:buFont typeface="+mj-lt"/>
              <a:buAutoNum type="arabicPeriod"/>
            </a:pPr>
            <a:r>
              <a:rPr lang="vi-VN" sz="1200" smtClean="0">
                <a:latin typeface="Consolas" panose="020B0609020204030204" pitchFamily="49" charset="0"/>
              </a:rPr>
              <a:t>    </a:t>
            </a:r>
            <a:r>
              <a:rPr lang="vi-VN" sz="1200" b="1" smtClean="0">
                <a:solidFill>
                  <a:srgbClr val="006699"/>
                </a:solidFill>
                <a:latin typeface="Consolas" panose="020B0609020204030204" pitchFamily="49" charset="0"/>
              </a:rPr>
              <a:t>return</a:t>
            </a:r>
            <a:r>
              <a:rPr lang="vi-VN" sz="1200" smtClean="0">
                <a:latin typeface="Consolas" panose="020B0609020204030204" pitchFamily="49" charset="0"/>
              </a:rPr>
              <a:t> [1, 2, 3];  </a:t>
            </a:r>
            <a:endParaRPr lang="vi-VN" sz="1200" smtClean="0">
              <a:solidFill>
                <a:srgbClr val="5C5C5C"/>
              </a:solidFill>
              <a:latin typeface="Consolas" panose="020B0609020204030204" pitchFamily="49" charset="0"/>
            </a:endParaRPr>
          </a:p>
          <a:p>
            <a:pPr>
              <a:buFont typeface="+mj-lt"/>
              <a:buAutoNum type="arabicPeriod"/>
            </a:pPr>
            <a:r>
              <a:rPr lang="vi-VN" sz="1200" smtClean="0">
                <a:latin typeface="Consolas" panose="020B0609020204030204" pitchFamily="49" charset="0"/>
              </a:rPr>
              <a:t>}  </a:t>
            </a:r>
            <a:endParaRPr lang="vi-VN" sz="1200" smtClean="0">
              <a:solidFill>
                <a:srgbClr val="5C5C5C"/>
              </a:solidFill>
              <a:latin typeface="Consolas" panose="020B0609020204030204" pitchFamily="49" charset="0"/>
            </a:endParaRPr>
          </a:p>
          <a:p>
            <a:pPr>
              <a:buFont typeface="+mj-lt"/>
              <a:buAutoNum type="arabicPeriod"/>
            </a:pPr>
            <a:r>
              <a:rPr lang="vi-VN" sz="1200" smtClean="0">
                <a:latin typeface="Consolas" panose="020B0609020204030204" pitchFamily="49" charset="0"/>
              </a:rPr>
              <a:t>console.log(showArrNumber()); </a:t>
            </a:r>
            <a:endParaRPr lang="vi-VN" sz="1200">
              <a:solidFill>
                <a:srgbClr val="5C5C5C"/>
              </a:solidFill>
              <a:latin typeface="Consolas" panose="020B0609020204030204" pitchFamily="49" charset="0"/>
            </a:endParaRPr>
          </a:p>
        </p:txBody>
      </p:sp>
    </p:spTree>
    <p:extLst>
      <p:ext uri="{BB962C8B-B14F-4D97-AF65-F5344CB8AC3E}">
        <p14:creationId xmlns:p14="http://schemas.microsoft.com/office/powerpoint/2010/main" val="30004256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3"/>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p>
            <a:r>
              <a:rPr lang="vi-VN"/>
              <a:t>Hướng đối tượng trong Typescript</a:t>
            </a:r>
          </a:p>
        </p:txBody>
      </p:sp>
      <p:sp>
        <p:nvSpPr>
          <p:cNvPr id="397" name="Google Shape;397;p43"/>
          <p:cNvSpPr txBox="1">
            <a:spLocks noGrp="1"/>
          </p:cNvSpPr>
          <p:nvPr>
            <p:ph type="title" idx="2"/>
          </p:nvPr>
        </p:nvSpPr>
        <p:spPr>
          <a:xfrm flipH="1">
            <a:off x="1129997" y="728032"/>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mtClean="0"/>
              <a:t>3.4</a:t>
            </a:r>
            <a:endParaRPr/>
          </a:p>
        </p:txBody>
      </p:sp>
      <p:cxnSp>
        <p:nvCxnSpPr>
          <p:cNvPr id="398" name="Google Shape;398;p43"/>
          <p:cNvCxnSpPr/>
          <p:nvPr/>
        </p:nvCxnSpPr>
        <p:spPr>
          <a:xfrm>
            <a:off x="0" y="3423750"/>
            <a:ext cx="16767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8528440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8"/>
          <p:cNvSpPr txBox="1">
            <a:spLocks noGrp="1"/>
          </p:cNvSpPr>
          <p:nvPr>
            <p:ph type="ctrTitle"/>
          </p:nvPr>
        </p:nvSpPr>
        <p:spPr>
          <a:xfrm>
            <a:off x="1786257" y="294183"/>
            <a:ext cx="5893274" cy="946200"/>
          </a:xfrm>
          <a:prstGeom prst="rect">
            <a:avLst/>
          </a:prstGeom>
        </p:spPr>
        <p:txBody>
          <a:bodyPr spcFirstLastPara="1" wrap="square" lIns="91425" tIns="91425" rIns="91425" bIns="91425" anchor="t" anchorCtr="0">
            <a:noAutofit/>
          </a:bodyPr>
          <a:lstStyle/>
          <a:p>
            <a:r>
              <a:rPr lang="en-US" smtClean="0"/>
              <a:t>3.4) </a:t>
            </a:r>
            <a:r>
              <a:rPr lang="vi-VN"/>
              <a:t>Hướng đối tượng trong Typescript</a:t>
            </a:r>
            <a:endParaRPr lang="en-US"/>
          </a:p>
        </p:txBody>
      </p:sp>
      <p:sp>
        <p:nvSpPr>
          <p:cNvPr id="2" name="Rectangle 1"/>
          <p:cNvSpPr/>
          <p:nvPr/>
        </p:nvSpPr>
        <p:spPr>
          <a:xfrm>
            <a:off x="792957" y="880268"/>
            <a:ext cx="7558088" cy="307777"/>
          </a:xfrm>
          <a:prstGeom prst="rect">
            <a:avLst/>
          </a:prstGeom>
        </p:spPr>
        <p:txBody>
          <a:bodyPr wrap="square">
            <a:spAutoFit/>
          </a:bodyPr>
          <a:lstStyle/>
          <a:p>
            <a:pPr algn="ctr"/>
            <a:r>
              <a:rPr lang="vi-VN" b="1"/>
              <a:t>Trong Typescript hỗ trợ chúng ta các tính chất về hướng đối tượng như:</a:t>
            </a:r>
            <a:endParaRPr lang="en-US">
              <a:solidFill>
                <a:srgbClr val="292B2C"/>
              </a:solidFill>
              <a:latin typeface="Roboto Condensed" panose="020B0604020202020204" charset="0"/>
              <a:ea typeface="Roboto Condensed" panose="020B0604020202020204" charset="0"/>
            </a:endParaRPr>
          </a:p>
        </p:txBody>
      </p:sp>
      <p:sp>
        <p:nvSpPr>
          <p:cNvPr id="4" name="Rectangle 3"/>
          <p:cNvSpPr/>
          <p:nvPr/>
        </p:nvSpPr>
        <p:spPr>
          <a:xfrm>
            <a:off x="550070" y="1378882"/>
            <a:ext cx="1685924" cy="276999"/>
          </a:xfrm>
          <a:prstGeom prst="rect">
            <a:avLst/>
          </a:prstGeom>
        </p:spPr>
        <p:txBody>
          <a:bodyPr wrap="square">
            <a:spAutoFit/>
          </a:bodyPr>
          <a:lstStyle/>
          <a:p>
            <a:r>
              <a:rPr lang="en-US" sz="1200" b="1" smtClean="0">
                <a:solidFill>
                  <a:srgbClr val="5C5C5C"/>
                </a:solidFill>
                <a:latin typeface="Consolas" panose="020B0609020204030204" pitchFamily="49" charset="0"/>
              </a:rPr>
              <a:t>Class</a:t>
            </a:r>
            <a:endParaRPr lang="en-US" sz="1200" b="1">
              <a:solidFill>
                <a:srgbClr val="5C5C5C"/>
              </a:solidFill>
              <a:latin typeface="Consolas" panose="020B0609020204030204" pitchFamily="49" charset="0"/>
            </a:endParaRPr>
          </a:p>
        </p:txBody>
      </p:sp>
      <p:sp>
        <p:nvSpPr>
          <p:cNvPr id="12" name="Rectangle 11"/>
          <p:cNvSpPr/>
          <p:nvPr/>
        </p:nvSpPr>
        <p:spPr>
          <a:xfrm>
            <a:off x="549971" y="1655881"/>
            <a:ext cx="5693667" cy="2970044"/>
          </a:xfrm>
          <a:prstGeom prst="rect">
            <a:avLst/>
          </a:prstGeom>
        </p:spPr>
        <p:txBody>
          <a:bodyPr wrap="square">
            <a:spAutoFit/>
          </a:bodyPr>
          <a:lstStyle/>
          <a:p>
            <a:pPr>
              <a:buFont typeface="+mj-lt"/>
              <a:buAutoNum type="arabicPeriod"/>
            </a:pPr>
            <a:r>
              <a:rPr lang="vi-VN" sz="1100" b="1" smtClean="0">
                <a:solidFill>
                  <a:srgbClr val="006699"/>
                </a:solidFill>
                <a:latin typeface="Consolas" panose="020B0609020204030204" pitchFamily="49" charset="0"/>
              </a:rPr>
              <a:t>class</a:t>
            </a:r>
            <a:r>
              <a:rPr lang="vi-VN" sz="1100" smtClean="0">
                <a:latin typeface="Consolas" panose="020B0609020204030204" pitchFamily="49" charset="0"/>
              </a:rPr>
              <a:t> SinhVien {  </a:t>
            </a:r>
            <a:endParaRPr lang="vi-VN" sz="1100" smtClean="0">
              <a:solidFill>
                <a:srgbClr val="5C5C5C"/>
              </a:solidFill>
              <a:latin typeface="Consolas" panose="020B0609020204030204" pitchFamily="49" charset="0"/>
            </a:endParaRPr>
          </a:p>
          <a:p>
            <a:pPr>
              <a:buFont typeface="+mj-lt"/>
              <a:buAutoNum type="arabicPeriod"/>
            </a:pPr>
            <a:r>
              <a:rPr lang="vi-VN" sz="1100" smtClean="0">
                <a:latin typeface="Consolas" panose="020B0609020204030204" pitchFamily="49" charset="0"/>
              </a:rPr>
              <a:t>    HoTen: string;  </a:t>
            </a:r>
            <a:endParaRPr lang="vi-VN" sz="1100" smtClean="0">
              <a:solidFill>
                <a:srgbClr val="5C5C5C"/>
              </a:solidFill>
              <a:latin typeface="Consolas" panose="020B0609020204030204" pitchFamily="49" charset="0"/>
            </a:endParaRPr>
          </a:p>
          <a:p>
            <a:pPr>
              <a:buFont typeface="+mj-lt"/>
              <a:buAutoNum type="arabicPeriod"/>
            </a:pPr>
            <a:r>
              <a:rPr lang="vi-VN" sz="1100" smtClean="0">
                <a:latin typeface="Consolas" panose="020B0609020204030204" pitchFamily="49" charset="0"/>
              </a:rPr>
              <a:t>    Tuoi: number;  </a:t>
            </a:r>
            <a:endParaRPr lang="vi-VN" sz="1100" smtClean="0">
              <a:solidFill>
                <a:srgbClr val="5C5C5C"/>
              </a:solidFill>
              <a:latin typeface="Consolas" panose="020B0609020204030204" pitchFamily="49" charset="0"/>
            </a:endParaRPr>
          </a:p>
          <a:p>
            <a:pPr>
              <a:buFont typeface="+mj-lt"/>
              <a:buAutoNum type="arabicPeriod"/>
            </a:pPr>
            <a:r>
              <a:rPr lang="vi-VN" sz="1100" smtClean="0">
                <a:latin typeface="Consolas" panose="020B0609020204030204" pitchFamily="49" charset="0"/>
              </a:rPr>
              <a:t>    Lop: string;  </a:t>
            </a:r>
            <a:endParaRPr lang="vi-VN" sz="1100" smtClean="0">
              <a:solidFill>
                <a:srgbClr val="5C5C5C"/>
              </a:solidFill>
              <a:latin typeface="Consolas" panose="020B0609020204030204" pitchFamily="49" charset="0"/>
            </a:endParaRPr>
          </a:p>
          <a:p>
            <a:pPr>
              <a:buFont typeface="+mj-lt"/>
              <a:buAutoNum type="arabicPeriod"/>
            </a:pPr>
            <a:r>
              <a:rPr lang="vi-VN" sz="1100" smtClean="0">
                <a:latin typeface="Consolas" panose="020B0609020204030204" pitchFamily="49" charset="0"/>
              </a:rPr>
              <a:t>  </a:t>
            </a:r>
            <a:endParaRPr lang="vi-VN" sz="1100" smtClean="0">
              <a:solidFill>
                <a:srgbClr val="5C5C5C"/>
              </a:solidFill>
              <a:latin typeface="Consolas" panose="020B0609020204030204" pitchFamily="49" charset="0"/>
            </a:endParaRPr>
          </a:p>
          <a:p>
            <a:pPr>
              <a:buFont typeface="+mj-lt"/>
              <a:buAutoNum type="arabicPeriod"/>
            </a:pPr>
            <a:r>
              <a:rPr lang="vi-VN" sz="1100" smtClean="0">
                <a:latin typeface="Consolas" panose="020B0609020204030204" pitchFamily="49" charset="0"/>
              </a:rPr>
              <a:t>    constructor(hoten: string, tuoi: number, lop: string) {  </a:t>
            </a:r>
            <a:endParaRPr lang="vi-VN" sz="1100" smtClean="0">
              <a:solidFill>
                <a:srgbClr val="5C5C5C"/>
              </a:solidFill>
              <a:latin typeface="Consolas" panose="020B0609020204030204" pitchFamily="49" charset="0"/>
            </a:endParaRPr>
          </a:p>
          <a:p>
            <a:pPr>
              <a:buFont typeface="+mj-lt"/>
              <a:buAutoNum type="arabicPeriod"/>
            </a:pPr>
            <a:r>
              <a:rPr lang="vi-VN" sz="1100" smtClean="0">
                <a:latin typeface="Consolas" panose="020B0609020204030204" pitchFamily="49" charset="0"/>
              </a:rPr>
              <a:t>        </a:t>
            </a:r>
            <a:r>
              <a:rPr lang="vi-VN" sz="1100" b="1" smtClean="0">
                <a:solidFill>
                  <a:srgbClr val="006699"/>
                </a:solidFill>
                <a:latin typeface="Consolas" panose="020B0609020204030204" pitchFamily="49" charset="0"/>
              </a:rPr>
              <a:t>this</a:t>
            </a:r>
            <a:r>
              <a:rPr lang="vi-VN" sz="1100" smtClean="0">
                <a:latin typeface="Consolas" panose="020B0609020204030204" pitchFamily="49" charset="0"/>
              </a:rPr>
              <a:t>.HoTen = hoten;  </a:t>
            </a:r>
            <a:endParaRPr lang="vi-VN" sz="1100" smtClean="0">
              <a:solidFill>
                <a:srgbClr val="5C5C5C"/>
              </a:solidFill>
              <a:latin typeface="Consolas" panose="020B0609020204030204" pitchFamily="49" charset="0"/>
            </a:endParaRPr>
          </a:p>
          <a:p>
            <a:pPr>
              <a:buFont typeface="+mj-lt"/>
              <a:buAutoNum type="arabicPeriod"/>
            </a:pPr>
            <a:r>
              <a:rPr lang="vi-VN" sz="1100" smtClean="0">
                <a:latin typeface="Consolas" panose="020B0609020204030204" pitchFamily="49" charset="0"/>
              </a:rPr>
              <a:t>        </a:t>
            </a:r>
            <a:r>
              <a:rPr lang="vi-VN" sz="1100" b="1" smtClean="0">
                <a:solidFill>
                  <a:srgbClr val="006699"/>
                </a:solidFill>
                <a:latin typeface="Consolas" panose="020B0609020204030204" pitchFamily="49" charset="0"/>
              </a:rPr>
              <a:t>this</a:t>
            </a:r>
            <a:r>
              <a:rPr lang="vi-VN" sz="1100" smtClean="0">
                <a:latin typeface="Consolas" panose="020B0609020204030204" pitchFamily="49" charset="0"/>
              </a:rPr>
              <a:t>.Tuoi = tuoi;  </a:t>
            </a:r>
            <a:endParaRPr lang="vi-VN" sz="1100" smtClean="0">
              <a:solidFill>
                <a:srgbClr val="5C5C5C"/>
              </a:solidFill>
              <a:latin typeface="Consolas" panose="020B0609020204030204" pitchFamily="49" charset="0"/>
            </a:endParaRPr>
          </a:p>
          <a:p>
            <a:pPr>
              <a:buFont typeface="+mj-lt"/>
              <a:buAutoNum type="arabicPeriod"/>
            </a:pPr>
            <a:r>
              <a:rPr lang="vi-VN" sz="1100" smtClean="0">
                <a:latin typeface="Consolas" panose="020B0609020204030204" pitchFamily="49" charset="0"/>
              </a:rPr>
              <a:t>        </a:t>
            </a:r>
            <a:r>
              <a:rPr lang="vi-VN" sz="1100" b="1" smtClean="0">
                <a:solidFill>
                  <a:srgbClr val="006699"/>
                </a:solidFill>
                <a:latin typeface="Consolas" panose="020B0609020204030204" pitchFamily="49" charset="0"/>
              </a:rPr>
              <a:t>this</a:t>
            </a:r>
            <a:r>
              <a:rPr lang="vi-VN" sz="1100" smtClean="0">
                <a:latin typeface="Consolas" panose="020B0609020204030204" pitchFamily="49" charset="0"/>
              </a:rPr>
              <a:t>.Lop = lop;  </a:t>
            </a:r>
            <a:endParaRPr lang="vi-VN" sz="1100" smtClean="0">
              <a:solidFill>
                <a:srgbClr val="5C5C5C"/>
              </a:solidFill>
              <a:latin typeface="Consolas" panose="020B0609020204030204" pitchFamily="49" charset="0"/>
            </a:endParaRPr>
          </a:p>
          <a:p>
            <a:pPr>
              <a:buFont typeface="+mj-lt"/>
              <a:buAutoNum type="arabicPeriod"/>
            </a:pPr>
            <a:r>
              <a:rPr lang="vi-VN" sz="1100" smtClean="0">
                <a:latin typeface="Consolas" panose="020B0609020204030204" pitchFamily="49" charset="0"/>
              </a:rPr>
              <a:t>    }  </a:t>
            </a:r>
            <a:endParaRPr lang="vi-VN" sz="1100" smtClean="0">
              <a:solidFill>
                <a:srgbClr val="5C5C5C"/>
              </a:solidFill>
              <a:latin typeface="Consolas" panose="020B0609020204030204" pitchFamily="49" charset="0"/>
            </a:endParaRPr>
          </a:p>
          <a:p>
            <a:pPr>
              <a:buFont typeface="+mj-lt"/>
              <a:buAutoNum type="arabicPeriod"/>
            </a:pPr>
            <a:r>
              <a:rPr lang="vi-VN" sz="1100" smtClean="0">
                <a:latin typeface="Consolas" panose="020B0609020204030204" pitchFamily="49" charset="0"/>
              </a:rPr>
              <a:t>  </a:t>
            </a:r>
            <a:endParaRPr lang="vi-VN" sz="1100" smtClean="0">
              <a:solidFill>
                <a:srgbClr val="5C5C5C"/>
              </a:solidFill>
              <a:latin typeface="Consolas" panose="020B0609020204030204" pitchFamily="49" charset="0"/>
            </a:endParaRPr>
          </a:p>
          <a:p>
            <a:pPr>
              <a:buFont typeface="+mj-lt"/>
              <a:buAutoNum type="arabicPeriod"/>
            </a:pPr>
            <a:r>
              <a:rPr lang="vi-VN" sz="1100" smtClean="0">
                <a:latin typeface="Consolas" panose="020B0609020204030204" pitchFamily="49" charset="0"/>
              </a:rPr>
              <a:t>    show() {  </a:t>
            </a:r>
            <a:endParaRPr lang="vi-VN" sz="1100" smtClean="0">
              <a:solidFill>
                <a:srgbClr val="5C5C5C"/>
              </a:solidFill>
              <a:latin typeface="Consolas" panose="020B0609020204030204" pitchFamily="49" charset="0"/>
            </a:endParaRPr>
          </a:p>
          <a:p>
            <a:pPr>
              <a:buFont typeface="+mj-lt"/>
              <a:buAutoNum type="arabicPeriod"/>
            </a:pPr>
            <a:r>
              <a:rPr lang="vi-VN" sz="1100" smtClean="0">
                <a:latin typeface="Consolas" panose="020B0609020204030204" pitchFamily="49" charset="0"/>
              </a:rPr>
              <a:t>        </a:t>
            </a:r>
            <a:r>
              <a:rPr lang="vi-VN" sz="1100" b="1" smtClean="0">
                <a:solidFill>
                  <a:srgbClr val="006699"/>
                </a:solidFill>
                <a:latin typeface="Consolas" panose="020B0609020204030204" pitchFamily="49" charset="0"/>
              </a:rPr>
              <a:t>return</a:t>
            </a:r>
            <a:r>
              <a:rPr lang="vi-VN" sz="1100" smtClean="0">
                <a:latin typeface="Consolas" panose="020B0609020204030204" pitchFamily="49" charset="0"/>
              </a:rPr>
              <a:t> </a:t>
            </a:r>
            <a:r>
              <a:rPr lang="vi-VN" sz="1100" b="1" smtClean="0">
                <a:solidFill>
                  <a:srgbClr val="006699"/>
                </a:solidFill>
                <a:latin typeface="Consolas" panose="020B0609020204030204" pitchFamily="49" charset="0"/>
              </a:rPr>
              <a:t>this</a:t>
            </a:r>
            <a:r>
              <a:rPr lang="vi-VN" sz="1100" smtClean="0">
                <a:latin typeface="Consolas" panose="020B0609020204030204" pitchFamily="49" charset="0"/>
              </a:rPr>
              <a:t>.HoTen + </a:t>
            </a:r>
            <a:r>
              <a:rPr lang="vi-VN" sz="1100" smtClean="0">
                <a:solidFill>
                  <a:srgbClr val="0000FF"/>
                </a:solidFill>
                <a:latin typeface="Consolas" panose="020B0609020204030204" pitchFamily="49" charset="0"/>
              </a:rPr>
              <a:t>' - '</a:t>
            </a:r>
            <a:r>
              <a:rPr lang="vi-VN" sz="1100" smtClean="0">
                <a:latin typeface="Consolas" panose="020B0609020204030204" pitchFamily="49" charset="0"/>
              </a:rPr>
              <a:t> + </a:t>
            </a:r>
            <a:r>
              <a:rPr lang="vi-VN" sz="1100" b="1" smtClean="0">
                <a:solidFill>
                  <a:srgbClr val="006699"/>
                </a:solidFill>
                <a:latin typeface="Consolas" panose="020B0609020204030204" pitchFamily="49" charset="0"/>
              </a:rPr>
              <a:t>this</a:t>
            </a:r>
            <a:r>
              <a:rPr lang="vi-VN" sz="1100" smtClean="0">
                <a:latin typeface="Consolas" panose="020B0609020204030204" pitchFamily="49" charset="0"/>
              </a:rPr>
              <a:t>.Lop + </a:t>
            </a:r>
            <a:r>
              <a:rPr lang="vi-VN" sz="1100" smtClean="0">
                <a:solidFill>
                  <a:srgbClr val="0000FF"/>
                </a:solidFill>
                <a:latin typeface="Consolas" panose="020B0609020204030204" pitchFamily="49" charset="0"/>
              </a:rPr>
              <a:t>' - '</a:t>
            </a:r>
            <a:r>
              <a:rPr lang="vi-VN" sz="1100" smtClean="0">
                <a:latin typeface="Consolas" panose="020B0609020204030204" pitchFamily="49" charset="0"/>
              </a:rPr>
              <a:t> + </a:t>
            </a:r>
            <a:r>
              <a:rPr lang="vi-VN" sz="1100" b="1" smtClean="0">
                <a:solidFill>
                  <a:srgbClr val="006699"/>
                </a:solidFill>
                <a:latin typeface="Consolas" panose="020B0609020204030204" pitchFamily="49" charset="0"/>
              </a:rPr>
              <a:t>this</a:t>
            </a:r>
            <a:r>
              <a:rPr lang="vi-VN" sz="1100" smtClean="0">
                <a:latin typeface="Consolas" panose="020B0609020204030204" pitchFamily="49" charset="0"/>
              </a:rPr>
              <a:t>.Tuoi;  </a:t>
            </a:r>
            <a:endParaRPr lang="vi-VN" sz="1100" smtClean="0">
              <a:solidFill>
                <a:srgbClr val="5C5C5C"/>
              </a:solidFill>
              <a:latin typeface="Consolas" panose="020B0609020204030204" pitchFamily="49" charset="0"/>
            </a:endParaRPr>
          </a:p>
          <a:p>
            <a:pPr>
              <a:buFont typeface="+mj-lt"/>
              <a:buAutoNum type="arabicPeriod"/>
            </a:pPr>
            <a:r>
              <a:rPr lang="vi-VN" sz="1100" smtClean="0">
                <a:latin typeface="Consolas" panose="020B0609020204030204" pitchFamily="49" charset="0"/>
              </a:rPr>
              <a:t>    }  </a:t>
            </a:r>
            <a:endParaRPr lang="vi-VN" sz="1100" smtClean="0">
              <a:solidFill>
                <a:srgbClr val="5C5C5C"/>
              </a:solidFill>
              <a:latin typeface="Consolas" panose="020B0609020204030204" pitchFamily="49" charset="0"/>
            </a:endParaRPr>
          </a:p>
          <a:p>
            <a:pPr>
              <a:buFont typeface="+mj-lt"/>
              <a:buAutoNum type="arabicPeriod"/>
            </a:pPr>
            <a:r>
              <a:rPr lang="vi-VN" sz="1100" smtClean="0">
                <a:latin typeface="Consolas" panose="020B0609020204030204" pitchFamily="49" charset="0"/>
              </a:rPr>
              <a:t>}  </a:t>
            </a:r>
            <a:endParaRPr lang="vi-VN" sz="1100" smtClean="0">
              <a:solidFill>
                <a:srgbClr val="5C5C5C"/>
              </a:solidFill>
              <a:latin typeface="Consolas" panose="020B0609020204030204" pitchFamily="49" charset="0"/>
            </a:endParaRPr>
          </a:p>
          <a:p>
            <a:pPr>
              <a:buFont typeface="+mj-lt"/>
              <a:buAutoNum type="arabicPeriod"/>
            </a:pPr>
            <a:r>
              <a:rPr lang="vi-VN" sz="1100" b="1" smtClean="0">
                <a:solidFill>
                  <a:srgbClr val="006699"/>
                </a:solidFill>
                <a:latin typeface="Consolas" panose="020B0609020204030204" pitchFamily="49" charset="0"/>
              </a:rPr>
              <a:t>var</a:t>
            </a:r>
            <a:r>
              <a:rPr lang="vi-VN" sz="1100" smtClean="0">
                <a:latin typeface="Consolas" panose="020B0609020204030204" pitchFamily="49" charset="0"/>
              </a:rPr>
              <a:t> sv = </a:t>
            </a:r>
            <a:r>
              <a:rPr lang="vi-VN" sz="1100" b="1" smtClean="0">
                <a:solidFill>
                  <a:srgbClr val="006699"/>
                </a:solidFill>
                <a:latin typeface="Consolas" panose="020B0609020204030204" pitchFamily="49" charset="0"/>
              </a:rPr>
              <a:t>new</a:t>
            </a:r>
            <a:r>
              <a:rPr lang="vi-VN" sz="1100" smtClean="0">
                <a:latin typeface="Consolas" panose="020B0609020204030204" pitchFamily="49" charset="0"/>
              </a:rPr>
              <a:t> SinhVien(</a:t>
            </a:r>
            <a:r>
              <a:rPr lang="vi-VN" sz="1100" smtClean="0">
                <a:solidFill>
                  <a:srgbClr val="0000FF"/>
                </a:solidFill>
                <a:latin typeface="Consolas" panose="020B0609020204030204" pitchFamily="49" charset="0"/>
              </a:rPr>
              <a:t>"Dinh Phuc"</a:t>
            </a:r>
            <a:r>
              <a:rPr lang="vi-VN" sz="1100" smtClean="0">
                <a:latin typeface="Consolas" panose="020B0609020204030204" pitchFamily="49" charset="0"/>
              </a:rPr>
              <a:t>, 21, </a:t>
            </a:r>
            <a:r>
              <a:rPr lang="vi-VN" sz="1100" smtClean="0">
                <a:solidFill>
                  <a:srgbClr val="0000FF"/>
                </a:solidFill>
                <a:latin typeface="Consolas" panose="020B0609020204030204" pitchFamily="49" charset="0"/>
              </a:rPr>
              <a:t>"CNPM"</a:t>
            </a:r>
            <a:r>
              <a:rPr lang="vi-VN" sz="1100" smtClean="0">
                <a:latin typeface="Consolas" panose="020B0609020204030204" pitchFamily="49" charset="0"/>
              </a:rPr>
              <a:t>);  </a:t>
            </a:r>
            <a:endParaRPr lang="vi-VN" sz="1100" smtClean="0">
              <a:solidFill>
                <a:srgbClr val="5C5C5C"/>
              </a:solidFill>
              <a:latin typeface="Consolas" panose="020B0609020204030204" pitchFamily="49" charset="0"/>
            </a:endParaRPr>
          </a:p>
          <a:p>
            <a:pPr>
              <a:buFont typeface="+mj-lt"/>
              <a:buAutoNum type="arabicPeriod"/>
            </a:pPr>
            <a:r>
              <a:rPr lang="vi-VN" sz="1100" smtClean="0">
                <a:latin typeface="Consolas" panose="020B0609020204030204" pitchFamily="49" charset="0"/>
              </a:rPr>
              <a:t>console.log(sv.show());  </a:t>
            </a:r>
            <a:endParaRPr lang="vi-VN" sz="1100">
              <a:solidFill>
                <a:srgbClr val="5C5C5C"/>
              </a:solidFill>
              <a:latin typeface="Consolas" panose="020B0609020204030204" pitchFamily="49" charset="0"/>
            </a:endParaRPr>
          </a:p>
        </p:txBody>
      </p:sp>
      <p:pic>
        <p:nvPicPr>
          <p:cNvPr id="13" name="Picture 12"/>
          <p:cNvPicPr>
            <a:picLocks noChangeAspect="1"/>
          </p:cNvPicPr>
          <p:nvPr/>
        </p:nvPicPr>
        <p:blipFill>
          <a:blip r:embed="rId3"/>
          <a:stretch>
            <a:fillRect/>
          </a:stretch>
        </p:blipFill>
        <p:spPr>
          <a:xfrm>
            <a:off x="6966021" y="2269779"/>
            <a:ext cx="2027096" cy="632515"/>
          </a:xfrm>
          <a:prstGeom prst="rect">
            <a:avLst/>
          </a:prstGeom>
        </p:spPr>
      </p:pic>
      <p:sp>
        <p:nvSpPr>
          <p:cNvPr id="14" name="Right Arrow 13"/>
          <p:cNvSpPr/>
          <p:nvPr/>
        </p:nvSpPr>
        <p:spPr>
          <a:xfrm>
            <a:off x="5847592" y="2352897"/>
            <a:ext cx="757238" cy="466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026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 name="Rectangle 1"/>
          <p:cNvSpPr/>
          <p:nvPr/>
        </p:nvSpPr>
        <p:spPr>
          <a:xfrm>
            <a:off x="792957" y="880268"/>
            <a:ext cx="7558088" cy="307777"/>
          </a:xfrm>
          <a:prstGeom prst="rect">
            <a:avLst/>
          </a:prstGeom>
        </p:spPr>
        <p:txBody>
          <a:bodyPr wrap="square">
            <a:spAutoFit/>
          </a:bodyPr>
          <a:lstStyle/>
          <a:p>
            <a:pPr algn="ctr"/>
            <a:r>
              <a:rPr lang="vi-VN" b="1"/>
              <a:t>Trong Typescript hỗ trợ chúng ta các tính chất về hướng đối tượng như:</a:t>
            </a:r>
            <a:endParaRPr lang="en-US">
              <a:solidFill>
                <a:srgbClr val="292B2C"/>
              </a:solidFill>
              <a:latin typeface="Roboto Condensed" panose="020B0604020202020204" charset="0"/>
              <a:ea typeface="Roboto Condensed" panose="020B0604020202020204" charset="0"/>
            </a:endParaRPr>
          </a:p>
        </p:txBody>
      </p:sp>
      <p:sp>
        <p:nvSpPr>
          <p:cNvPr id="4" name="Rectangle 3"/>
          <p:cNvSpPr/>
          <p:nvPr/>
        </p:nvSpPr>
        <p:spPr>
          <a:xfrm>
            <a:off x="550070" y="1378882"/>
            <a:ext cx="1685924" cy="276999"/>
          </a:xfrm>
          <a:prstGeom prst="rect">
            <a:avLst/>
          </a:prstGeom>
        </p:spPr>
        <p:txBody>
          <a:bodyPr wrap="square">
            <a:spAutoFit/>
          </a:bodyPr>
          <a:lstStyle/>
          <a:p>
            <a:r>
              <a:rPr lang="en-US" sz="1200" b="1">
                <a:solidFill>
                  <a:srgbClr val="5C5C5C"/>
                </a:solidFill>
                <a:latin typeface="Consolas" panose="020B0609020204030204" pitchFamily="49" charset="0"/>
              </a:rPr>
              <a:t>Access Modifier</a:t>
            </a:r>
          </a:p>
        </p:txBody>
      </p:sp>
      <p:pic>
        <p:nvPicPr>
          <p:cNvPr id="3" name="Picture 2"/>
          <p:cNvPicPr>
            <a:picLocks noChangeAspect="1"/>
          </p:cNvPicPr>
          <p:nvPr/>
        </p:nvPicPr>
        <p:blipFill>
          <a:blip r:embed="rId3"/>
          <a:stretch>
            <a:fillRect/>
          </a:stretch>
        </p:blipFill>
        <p:spPr>
          <a:xfrm>
            <a:off x="3593307" y="1439881"/>
            <a:ext cx="4968671" cy="3345470"/>
          </a:xfrm>
          <a:prstGeom prst="rect">
            <a:avLst/>
          </a:prstGeom>
        </p:spPr>
      </p:pic>
      <p:sp>
        <p:nvSpPr>
          <p:cNvPr id="5" name="Rectangle 4"/>
          <p:cNvSpPr/>
          <p:nvPr/>
        </p:nvSpPr>
        <p:spPr>
          <a:xfrm>
            <a:off x="607220" y="1796711"/>
            <a:ext cx="2114549" cy="954107"/>
          </a:xfrm>
          <a:prstGeom prst="rect">
            <a:avLst/>
          </a:prstGeom>
        </p:spPr>
        <p:txBody>
          <a:bodyPr wrap="square">
            <a:spAutoFit/>
          </a:bodyPr>
          <a:lstStyle/>
          <a:p>
            <a:r>
              <a:rPr lang="vi-VN" smtClean="0">
                <a:solidFill>
                  <a:srgbClr val="1B1B1B"/>
                </a:solidFill>
                <a:latin typeface="Roboto Condensed" panose="020B0604020202020204" charset="0"/>
                <a:ea typeface="Roboto Condensed" panose="020B0604020202020204" charset="0"/>
              </a:rPr>
              <a:t>Phạm vi truy cập trong class: Private, protected, public. Mặc định khi không khai báo thì là public</a:t>
            </a:r>
            <a:endParaRPr lang="vi-VN">
              <a:latin typeface="Roboto Condensed" panose="020B0604020202020204" charset="0"/>
              <a:ea typeface="Roboto Condensed" panose="020B0604020202020204" charset="0"/>
            </a:endParaRPr>
          </a:p>
        </p:txBody>
      </p:sp>
      <p:sp>
        <p:nvSpPr>
          <p:cNvPr id="11" name="Google Shape;268;p38"/>
          <p:cNvSpPr txBox="1">
            <a:spLocks noGrp="1"/>
          </p:cNvSpPr>
          <p:nvPr>
            <p:ph type="ctrTitle"/>
          </p:nvPr>
        </p:nvSpPr>
        <p:spPr>
          <a:xfrm>
            <a:off x="1786257" y="294183"/>
            <a:ext cx="5893274" cy="946200"/>
          </a:xfrm>
          <a:prstGeom prst="rect">
            <a:avLst/>
          </a:prstGeom>
        </p:spPr>
        <p:txBody>
          <a:bodyPr spcFirstLastPara="1" wrap="square" lIns="91425" tIns="91425" rIns="91425" bIns="91425" anchor="t" anchorCtr="0">
            <a:noAutofit/>
          </a:bodyPr>
          <a:lstStyle/>
          <a:p>
            <a:r>
              <a:rPr lang="en-US" smtClean="0"/>
              <a:t>3.4) </a:t>
            </a:r>
            <a:r>
              <a:rPr lang="vi-VN"/>
              <a:t>Hướng đối tượng trong Typescript</a:t>
            </a:r>
            <a:endParaRPr lang="en-US"/>
          </a:p>
        </p:txBody>
      </p:sp>
    </p:spTree>
    <p:extLst>
      <p:ext uri="{BB962C8B-B14F-4D97-AF65-F5344CB8AC3E}">
        <p14:creationId xmlns:p14="http://schemas.microsoft.com/office/powerpoint/2010/main" val="16502532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 name="Rectangle 1"/>
          <p:cNvSpPr/>
          <p:nvPr/>
        </p:nvSpPr>
        <p:spPr>
          <a:xfrm>
            <a:off x="792957" y="880268"/>
            <a:ext cx="7558088" cy="307777"/>
          </a:xfrm>
          <a:prstGeom prst="rect">
            <a:avLst/>
          </a:prstGeom>
        </p:spPr>
        <p:txBody>
          <a:bodyPr wrap="square">
            <a:spAutoFit/>
          </a:bodyPr>
          <a:lstStyle/>
          <a:p>
            <a:pPr algn="ctr"/>
            <a:r>
              <a:rPr lang="vi-VN" b="1"/>
              <a:t>Trong Typescript hỗ trợ chúng ta các tính chất về hướng đối tượng như:</a:t>
            </a:r>
            <a:endParaRPr lang="en-US">
              <a:solidFill>
                <a:srgbClr val="292B2C"/>
              </a:solidFill>
              <a:latin typeface="Roboto Condensed" panose="020B0604020202020204" charset="0"/>
              <a:ea typeface="Roboto Condensed" panose="020B0604020202020204" charset="0"/>
            </a:endParaRPr>
          </a:p>
        </p:txBody>
      </p:sp>
      <p:sp>
        <p:nvSpPr>
          <p:cNvPr id="4" name="Rectangle 3"/>
          <p:cNvSpPr/>
          <p:nvPr/>
        </p:nvSpPr>
        <p:spPr>
          <a:xfrm>
            <a:off x="457200" y="1216053"/>
            <a:ext cx="1685924" cy="276999"/>
          </a:xfrm>
          <a:prstGeom prst="rect">
            <a:avLst/>
          </a:prstGeom>
        </p:spPr>
        <p:txBody>
          <a:bodyPr wrap="square">
            <a:spAutoFit/>
          </a:bodyPr>
          <a:lstStyle/>
          <a:p>
            <a:r>
              <a:rPr lang="en-US" sz="1200" b="1" err="1">
                <a:solidFill>
                  <a:srgbClr val="5C5C5C"/>
                </a:solidFill>
                <a:latin typeface="Consolas" panose="020B0609020204030204" pitchFamily="49" charset="0"/>
              </a:rPr>
              <a:t>Tính</a:t>
            </a:r>
            <a:r>
              <a:rPr lang="en-US" sz="1200" b="1">
                <a:solidFill>
                  <a:srgbClr val="5C5C5C"/>
                </a:solidFill>
                <a:latin typeface="Consolas" panose="020B0609020204030204" pitchFamily="49" charset="0"/>
              </a:rPr>
              <a:t> </a:t>
            </a:r>
            <a:r>
              <a:rPr lang="en-US" sz="1200" b="1" err="1">
                <a:solidFill>
                  <a:srgbClr val="5C5C5C"/>
                </a:solidFill>
                <a:latin typeface="Consolas" panose="020B0609020204030204" pitchFamily="49" charset="0"/>
              </a:rPr>
              <a:t>kế</a:t>
            </a:r>
            <a:r>
              <a:rPr lang="en-US" sz="1200" b="1">
                <a:solidFill>
                  <a:srgbClr val="5C5C5C"/>
                </a:solidFill>
                <a:latin typeface="Consolas" panose="020B0609020204030204" pitchFamily="49" charset="0"/>
              </a:rPr>
              <a:t> </a:t>
            </a:r>
            <a:r>
              <a:rPr lang="en-US" sz="1200" b="1" err="1">
                <a:solidFill>
                  <a:srgbClr val="5C5C5C"/>
                </a:solidFill>
                <a:latin typeface="Consolas" panose="020B0609020204030204" pitchFamily="49" charset="0"/>
              </a:rPr>
              <a:t>thừa</a:t>
            </a:r>
            <a:endParaRPr lang="en-US" sz="1200" b="1">
              <a:solidFill>
                <a:srgbClr val="5C5C5C"/>
              </a:solidFill>
              <a:latin typeface="Consolas" panose="020B0609020204030204" pitchFamily="49" charset="0"/>
            </a:endParaRPr>
          </a:p>
        </p:txBody>
      </p:sp>
      <p:sp>
        <p:nvSpPr>
          <p:cNvPr id="14" name="Right Arrow 13"/>
          <p:cNvSpPr/>
          <p:nvPr/>
        </p:nvSpPr>
        <p:spPr>
          <a:xfrm>
            <a:off x="3997361" y="2793325"/>
            <a:ext cx="757238" cy="466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457200" y="1489887"/>
            <a:ext cx="8686800" cy="3108543"/>
          </a:xfrm>
          <a:prstGeom prst="rect">
            <a:avLst/>
          </a:prstGeom>
        </p:spPr>
        <p:txBody>
          <a:bodyPr wrap="square">
            <a:spAutoFit/>
          </a:bodyPr>
          <a:lstStyle/>
          <a:p>
            <a:pPr>
              <a:buFont typeface="+mj-lt"/>
              <a:buAutoNum type="arabicPeriod"/>
            </a:pPr>
            <a:r>
              <a:rPr lang="vi-VN" b="1" smtClean="0">
                <a:solidFill>
                  <a:srgbClr val="006699"/>
                </a:solidFill>
                <a:latin typeface="Consolas" panose="020B0609020204030204" pitchFamily="49" charset="0"/>
              </a:rPr>
              <a:t>class</a:t>
            </a:r>
            <a:r>
              <a:rPr lang="vi-VN" smtClean="0">
                <a:latin typeface="Consolas" panose="020B0609020204030204" pitchFamily="49" charset="0"/>
              </a:rPr>
              <a:t> SinhVienIT </a:t>
            </a:r>
            <a:r>
              <a:rPr lang="vi-VN" b="1" smtClean="0">
                <a:solidFill>
                  <a:srgbClr val="006699"/>
                </a:solidFill>
                <a:latin typeface="Consolas" panose="020B0609020204030204" pitchFamily="49" charset="0"/>
              </a:rPr>
              <a:t>extends</a:t>
            </a:r>
            <a:r>
              <a:rPr lang="vi-VN" smtClean="0">
                <a:latin typeface="Consolas" panose="020B0609020204030204" pitchFamily="49" charset="0"/>
              </a:rPr>
              <a:t> SinhVien{  </a:t>
            </a:r>
            <a:endParaRPr lang="vi-VN" smtClean="0">
              <a:solidFill>
                <a:srgbClr val="5C5C5C"/>
              </a:solidFill>
              <a:latin typeface="Consolas" panose="020B0609020204030204" pitchFamily="49" charset="0"/>
            </a:endParaRPr>
          </a:p>
          <a:p>
            <a:pPr>
              <a:buFont typeface="+mj-lt"/>
              <a:buAutoNum type="arabicPeriod"/>
            </a:pPr>
            <a:r>
              <a:rPr lang="vi-VN" smtClean="0">
                <a:latin typeface="Consolas" panose="020B0609020204030204" pitchFamily="49" charset="0"/>
              </a:rPr>
              <a:t>    Skill: string;  </a:t>
            </a:r>
            <a:endParaRPr lang="vi-VN" smtClean="0">
              <a:solidFill>
                <a:srgbClr val="5C5C5C"/>
              </a:solidFill>
              <a:latin typeface="Consolas" panose="020B0609020204030204" pitchFamily="49" charset="0"/>
            </a:endParaRPr>
          </a:p>
          <a:p>
            <a:pPr>
              <a:buFont typeface="+mj-lt"/>
              <a:buAutoNum type="arabicPeriod"/>
            </a:pPr>
            <a:r>
              <a:rPr lang="vi-VN" smtClean="0">
                <a:latin typeface="Consolas" panose="020B0609020204030204" pitchFamily="49" charset="0"/>
              </a:rPr>
              <a:t>  </a:t>
            </a:r>
            <a:endParaRPr lang="vi-VN" smtClean="0">
              <a:solidFill>
                <a:srgbClr val="5C5C5C"/>
              </a:solidFill>
              <a:latin typeface="Consolas" panose="020B0609020204030204" pitchFamily="49" charset="0"/>
            </a:endParaRPr>
          </a:p>
          <a:p>
            <a:pPr>
              <a:buFont typeface="+mj-lt"/>
              <a:buAutoNum type="arabicPeriod"/>
            </a:pPr>
            <a:r>
              <a:rPr lang="vi-VN" smtClean="0">
                <a:latin typeface="Consolas" panose="020B0609020204030204" pitchFamily="49" charset="0"/>
              </a:rPr>
              <a:t>    constructor(hoten: string, tuoi: number, lop: string,skill:string) {  </a:t>
            </a:r>
            <a:endParaRPr lang="vi-VN" smtClean="0">
              <a:solidFill>
                <a:srgbClr val="5C5C5C"/>
              </a:solidFill>
              <a:latin typeface="Consolas" panose="020B0609020204030204" pitchFamily="49" charset="0"/>
            </a:endParaRPr>
          </a:p>
          <a:p>
            <a:pPr>
              <a:buFont typeface="+mj-lt"/>
              <a:buAutoNum type="arabicPeriod"/>
            </a:pPr>
            <a:r>
              <a:rPr lang="vi-VN" smtClean="0">
                <a:latin typeface="Consolas" panose="020B0609020204030204" pitchFamily="49" charset="0"/>
              </a:rPr>
              <a:t>        </a:t>
            </a:r>
            <a:r>
              <a:rPr lang="vi-VN" b="1" smtClean="0">
                <a:solidFill>
                  <a:srgbClr val="006699"/>
                </a:solidFill>
                <a:latin typeface="Consolas" panose="020B0609020204030204" pitchFamily="49" charset="0"/>
              </a:rPr>
              <a:t>super</a:t>
            </a:r>
            <a:r>
              <a:rPr lang="vi-VN" smtClean="0">
                <a:latin typeface="Consolas" panose="020B0609020204030204" pitchFamily="49" charset="0"/>
              </a:rPr>
              <a:t>(hoten, tuoi,  lop);  </a:t>
            </a:r>
            <a:endParaRPr lang="vi-VN" smtClean="0">
              <a:solidFill>
                <a:srgbClr val="5C5C5C"/>
              </a:solidFill>
              <a:latin typeface="Consolas" panose="020B0609020204030204" pitchFamily="49" charset="0"/>
            </a:endParaRPr>
          </a:p>
          <a:p>
            <a:pPr>
              <a:buFont typeface="+mj-lt"/>
              <a:buAutoNum type="arabicPeriod"/>
            </a:pPr>
            <a:r>
              <a:rPr lang="vi-VN" smtClean="0">
                <a:latin typeface="Consolas" panose="020B0609020204030204" pitchFamily="49" charset="0"/>
              </a:rPr>
              <a:t>        </a:t>
            </a:r>
            <a:r>
              <a:rPr lang="vi-VN" b="1" smtClean="0">
                <a:solidFill>
                  <a:srgbClr val="006699"/>
                </a:solidFill>
                <a:latin typeface="Consolas" panose="020B0609020204030204" pitchFamily="49" charset="0"/>
              </a:rPr>
              <a:t>this</a:t>
            </a:r>
            <a:r>
              <a:rPr lang="vi-VN" smtClean="0">
                <a:latin typeface="Consolas" panose="020B0609020204030204" pitchFamily="49" charset="0"/>
              </a:rPr>
              <a:t>.Skill=skill;  </a:t>
            </a:r>
            <a:endParaRPr lang="vi-VN" smtClean="0">
              <a:solidFill>
                <a:srgbClr val="5C5C5C"/>
              </a:solidFill>
              <a:latin typeface="Consolas" panose="020B0609020204030204" pitchFamily="49" charset="0"/>
            </a:endParaRPr>
          </a:p>
          <a:p>
            <a:pPr>
              <a:buFont typeface="+mj-lt"/>
              <a:buAutoNum type="arabicPeriod"/>
            </a:pPr>
            <a:r>
              <a:rPr lang="vi-VN" smtClean="0">
                <a:latin typeface="Consolas" panose="020B0609020204030204" pitchFamily="49" charset="0"/>
              </a:rPr>
              <a:t>    }  </a:t>
            </a:r>
            <a:endParaRPr lang="vi-VN" smtClean="0">
              <a:solidFill>
                <a:srgbClr val="5C5C5C"/>
              </a:solidFill>
              <a:latin typeface="Consolas" panose="020B0609020204030204" pitchFamily="49" charset="0"/>
            </a:endParaRPr>
          </a:p>
          <a:p>
            <a:pPr>
              <a:buFont typeface="+mj-lt"/>
              <a:buAutoNum type="arabicPeriod"/>
            </a:pPr>
            <a:r>
              <a:rPr lang="vi-VN" smtClean="0">
                <a:latin typeface="Consolas" panose="020B0609020204030204" pitchFamily="49" charset="0"/>
              </a:rPr>
              <a:t>    getFullInfor(){  </a:t>
            </a:r>
            <a:endParaRPr lang="vi-VN" smtClean="0">
              <a:solidFill>
                <a:srgbClr val="5C5C5C"/>
              </a:solidFill>
              <a:latin typeface="Consolas" panose="020B0609020204030204" pitchFamily="49" charset="0"/>
            </a:endParaRPr>
          </a:p>
          <a:p>
            <a:pPr>
              <a:buFont typeface="+mj-lt"/>
              <a:buAutoNum type="arabicPeriod"/>
            </a:pPr>
            <a:r>
              <a:rPr lang="vi-VN" smtClean="0">
                <a:latin typeface="Consolas" panose="020B0609020204030204" pitchFamily="49" charset="0"/>
              </a:rPr>
              <a:t>        </a:t>
            </a:r>
            <a:r>
              <a:rPr lang="vi-VN" b="1" smtClean="0">
                <a:solidFill>
                  <a:srgbClr val="006699"/>
                </a:solidFill>
                <a:latin typeface="Consolas" panose="020B0609020204030204" pitchFamily="49" charset="0"/>
              </a:rPr>
              <a:t>return</a:t>
            </a:r>
            <a:r>
              <a:rPr lang="vi-VN" smtClean="0">
                <a:latin typeface="Consolas" panose="020B0609020204030204" pitchFamily="49" charset="0"/>
              </a:rPr>
              <a:t> </a:t>
            </a:r>
            <a:r>
              <a:rPr lang="vi-VN" b="1" smtClean="0">
                <a:solidFill>
                  <a:srgbClr val="006699"/>
                </a:solidFill>
                <a:latin typeface="Consolas" panose="020B0609020204030204" pitchFamily="49" charset="0"/>
              </a:rPr>
              <a:t>this</a:t>
            </a:r>
            <a:r>
              <a:rPr lang="vi-VN" smtClean="0">
                <a:latin typeface="Consolas" panose="020B0609020204030204" pitchFamily="49" charset="0"/>
              </a:rPr>
              <a:t>.HoTen + </a:t>
            </a:r>
            <a:r>
              <a:rPr lang="vi-VN" smtClean="0">
                <a:solidFill>
                  <a:srgbClr val="0000FF"/>
                </a:solidFill>
                <a:latin typeface="Consolas" panose="020B0609020204030204" pitchFamily="49" charset="0"/>
              </a:rPr>
              <a:t>' - '</a:t>
            </a:r>
            <a:r>
              <a:rPr lang="vi-VN" smtClean="0">
                <a:latin typeface="Consolas" panose="020B0609020204030204" pitchFamily="49" charset="0"/>
              </a:rPr>
              <a:t> + </a:t>
            </a:r>
            <a:r>
              <a:rPr lang="vi-VN" b="1" smtClean="0">
                <a:solidFill>
                  <a:srgbClr val="006699"/>
                </a:solidFill>
                <a:latin typeface="Consolas" panose="020B0609020204030204" pitchFamily="49" charset="0"/>
              </a:rPr>
              <a:t>this</a:t>
            </a:r>
            <a:r>
              <a:rPr lang="vi-VN" smtClean="0">
                <a:latin typeface="Consolas" panose="020B0609020204030204" pitchFamily="49" charset="0"/>
              </a:rPr>
              <a:t>.Lop + </a:t>
            </a:r>
            <a:r>
              <a:rPr lang="vi-VN" smtClean="0">
                <a:solidFill>
                  <a:srgbClr val="0000FF"/>
                </a:solidFill>
                <a:latin typeface="Consolas" panose="020B0609020204030204" pitchFamily="49" charset="0"/>
              </a:rPr>
              <a:t>' - '</a:t>
            </a:r>
            <a:r>
              <a:rPr lang="vi-VN" smtClean="0">
                <a:latin typeface="Consolas" panose="020B0609020204030204" pitchFamily="49" charset="0"/>
              </a:rPr>
              <a:t> + </a:t>
            </a:r>
            <a:r>
              <a:rPr lang="vi-VN" b="1" smtClean="0">
                <a:solidFill>
                  <a:srgbClr val="006699"/>
                </a:solidFill>
                <a:latin typeface="Consolas" panose="020B0609020204030204" pitchFamily="49" charset="0"/>
              </a:rPr>
              <a:t>this</a:t>
            </a:r>
            <a:r>
              <a:rPr lang="vi-VN" smtClean="0">
                <a:latin typeface="Consolas" panose="020B0609020204030204" pitchFamily="49" charset="0"/>
              </a:rPr>
              <a:t>.Tuoi+</a:t>
            </a:r>
            <a:r>
              <a:rPr lang="vi-VN" smtClean="0">
                <a:solidFill>
                  <a:srgbClr val="0000FF"/>
                </a:solidFill>
                <a:latin typeface="Consolas" panose="020B0609020204030204" pitchFamily="49" charset="0"/>
              </a:rPr>
              <a:t>" | Ky nang: "</a:t>
            </a:r>
            <a:r>
              <a:rPr lang="vi-VN" smtClean="0">
                <a:latin typeface="Consolas" panose="020B0609020204030204" pitchFamily="49" charset="0"/>
              </a:rPr>
              <a:t>+</a:t>
            </a:r>
            <a:r>
              <a:rPr lang="vi-VN" b="1" smtClean="0">
                <a:solidFill>
                  <a:srgbClr val="006699"/>
                </a:solidFill>
                <a:latin typeface="Consolas" panose="020B0609020204030204" pitchFamily="49" charset="0"/>
              </a:rPr>
              <a:t>this</a:t>
            </a:r>
            <a:r>
              <a:rPr lang="vi-VN" smtClean="0">
                <a:latin typeface="Consolas" panose="020B0609020204030204" pitchFamily="49" charset="0"/>
              </a:rPr>
              <a:t>.Skill;  </a:t>
            </a:r>
            <a:endParaRPr lang="vi-VN" smtClean="0">
              <a:solidFill>
                <a:srgbClr val="5C5C5C"/>
              </a:solidFill>
              <a:latin typeface="Consolas" panose="020B0609020204030204" pitchFamily="49" charset="0"/>
            </a:endParaRPr>
          </a:p>
          <a:p>
            <a:pPr>
              <a:buFont typeface="+mj-lt"/>
              <a:buAutoNum type="arabicPeriod"/>
            </a:pPr>
            <a:r>
              <a:rPr lang="vi-VN" smtClean="0">
                <a:latin typeface="Consolas" panose="020B0609020204030204" pitchFamily="49" charset="0"/>
              </a:rPr>
              <a:t>    }  </a:t>
            </a:r>
            <a:endParaRPr lang="vi-VN" smtClean="0">
              <a:solidFill>
                <a:srgbClr val="5C5C5C"/>
              </a:solidFill>
              <a:latin typeface="Consolas" panose="020B0609020204030204" pitchFamily="49" charset="0"/>
            </a:endParaRPr>
          </a:p>
          <a:p>
            <a:pPr>
              <a:buFont typeface="+mj-lt"/>
              <a:buAutoNum type="arabicPeriod"/>
            </a:pPr>
            <a:r>
              <a:rPr lang="vi-VN" smtClean="0">
                <a:latin typeface="Consolas" panose="020B0609020204030204" pitchFamily="49" charset="0"/>
              </a:rPr>
              <a:t>}  </a:t>
            </a:r>
            <a:endParaRPr lang="vi-VN" smtClean="0">
              <a:solidFill>
                <a:srgbClr val="5C5C5C"/>
              </a:solidFill>
              <a:latin typeface="Consolas" panose="020B0609020204030204" pitchFamily="49" charset="0"/>
            </a:endParaRPr>
          </a:p>
          <a:p>
            <a:pPr>
              <a:buFont typeface="+mj-lt"/>
              <a:buAutoNum type="arabicPeriod"/>
            </a:pPr>
            <a:r>
              <a:rPr lang="vi-VN" b="1" smtClean="0">
                <a:solidFill>
                  <a:srgbClr val="006699"/>
                </a:solidFill>
                <a:latin typeface="Consolas" panose="020B0609020204030204" pitchFamily="49" charset="0"/>
              </a:rPr>
              <a:t>var</a:t>
            </a:r>
            <a:r>
              <a:rPr lang="vi-VN" smtClean="0">
                <a:latin typeface="Consolas" panose="020B0609020204030204" pitchFamily="49" charset="0"/>
              </a:rPr>
              <a:t> svIt = </a:t>
            </a:r>
            <a:r>
              <a:rPr lang="vi-VN" b="1" smtClean="0">
                <a:solidFill>
                  <a:srgbClr val="006699"/>
                </a:solidFill>
                <a:latin typeface="Consolas" panose="020B0609020204030204" pitchFamily="49" charset="0"/>
              </a:rPr>
              <a:t>new</a:t>
            </a:r>
            <a:r>
              <a:rPr lang="vi-VN" smtClean="0">
                <a:latin typeface="Consolas" panose="020B0609020204030204" pitchFamily="49" charset="0"/>
              </a:rPr>
              <a:t> SinhVienIT(</a:t>
            </a:r>
            <a:r>
              <a:rPr lang="vi-VN" smtClean="0">
                <a:solidFill>
                  <a:srgbClr val="0000FF"/>
                </a:solidFill>
                <a:latin typeface="Consolas" panose="020B0609020204030204" pitchFamily="49" charset="0"/>
              </a:rPr>
              <a:t>"Dinh Phuc"</a:t>
            </a:r>
            <a:r>
              <a:rPr lang="vi-VN" smtClean="0">
                <a:latin typeface="Consolas" panose="020B0609020204030204" pitchFamily="49" charset="0"/>
              </a:rPr>
              <a:t>, 21, </a:t>
            </a:r>
            <a:r>
              <a:rPr lang="vi-VN" smtClean="0">
                <a:solidFill>
                  <a:srgbClr val="0000FF"/>
                </a:solidFill>
                <a:latin typeface="Consolas" panose="020B0609020204030204" pitchFamily="49" charset="0"/>
              </a:rPr>
              <a:t>"CNPM"</a:t>
            </a:r>
            <a:r>
              <a:rPr lang="vi-VN" smtClean="0">
                <a:latin typeface="Consolas" panose="020B0609020204030204" pitchFamily="49" charset="0"/>
              </a:rPr>
              <a:t>,</a:t>
            </a:r>
            <a:r>
              <a:rPr lang="vi-VN" smtClean="0">
                <a:solidFill>
                  <a:srgbClr val="0000FF"/>
                </a:solidFill>
                <a:latin typeface="Consolas" panose="020B0609020204030204" pitchFamily="49" charset="0"/>
              </a:rPr>
              <a:t>"C#,C++,JS"</a:t>
            </a:r>
            <a:r>
              <a:rPr lang="vi-VN" smtClean="0">
                <a:latin typeface="Consolas" panose="020B0609020204030204" pitchFamily="49" charset="0"/>
              </a:rPr>
              <a:t>);  </a:t>
            </a:r>
            <a:endParaRPr lang="vi-VN" smtClean="0">
              <a:solidFill>
                <a:srgbClr val="5C5C5C"/>
              </a:solidFill>
              <a:latin typeface="Consolas" panose="020B0609020204030204" pitchFamily="49" charset="0"/>
            </a:endParaRPr>
          </a:p>
          <a:p>
            <a:pPr>
              <a:buFont typeface="+mj-lt"/>
              <a:buAutoNum type="arabicPeriod"/>
            </a:pPr>
            <a:r>
              <a:rPr lang="vi-VN" smtClean="0">
                <a:latin typeface="Consolas" panose="020B0609020204030204" pitchFamily="49" charset="0"/>
              </a:rPr>
              <a:t>console.log(svIt.getFullInfor());  </a:t>
            </a:r>
            <a:endParaRPr lang="vi-VN">
              <a:solidFill>
                <a:srgbClr val="5C5C5C"/>
              </a:solidFill>
              <a:latin typeface="Consolas" panose="020B0609020204030204" pitchFamily="49" charset="0"/>
            </a:endParaRPr>
          </a:p>
        </p:txBody>
      </p:sp>
      <p:pic>
        <p:nvPicPr>
          <p:cNvPr id="3074" name="Picture 2" descr="C:\Users\ndphuc\AppData\Local\Temp\SNAGHTML199c23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5543" y="1890200"/>
            <a:ext cx="4381500" cy="1371601"/>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268;p38"/>
          <p:cNvSpPr txBox="1">
            <a:spLocks noGrp="1"/>
          </p:cNvSpPr>
          <p:nvPr>
            <p:ph type="ctrTitle"/>
          </p:nvPr>
        </p:nvSpPr>
        <p:spPr>
          <a:xfrm>
            <a:off x="1786257" y="294183"/>
            <a:ext cx="5893274" cy="946200"/>
          </a:xfrm>
          <a:prstGeom prst="rect">
            <a:avLst/>
          </a:prstGeom>
        </p:spPr>
        <p:txBody>
          <a:bodyPr spcFirstLastPara="1" wrap="square" lIns="91425" tIns="91425" rIns="91425" bIns="91425" anchor="t" anchorCtr="0">
            <a:noAutofit/>
          </a:bodyPr>
          <a:lstStyle/>
          <a:p>
            <a:r>
              <a:rPr lang="en-US" smtClean="0"/>
              <a:t>3.4) </a:t>
            </a:r>
            <a:r>
              <a:rPr lang="vi-VN"/>
              <a:t>Hướng đối tượng trong Typescript</a:t>
            </a:r>
            <a:endParaRPr lang="en-US"/>
          </a:p>
        </p:txBody>
      </p:sp>
    </p:spTree>
    <p:extLst>
      <p:ext uri="{BB962C8B-B14F-4D97-AF65-F5344CB8AC3E}">
        <p14:creationId xmlns:p14="http://schemas.microsoft.com/office/powerpoint/2010/main" val="5849191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 name="Rectangle 1"/>
          <p:cNvSpPr/>
          <p:nvPr/>
        </p:nvSpPr>
        <p:spPr>
          <a:xfrm>
            <a:off x="792957" y="880268"/>
            <a:ext cx="7558088" cy="307777"/>
          </a:xfrm>
          <a:prstGeom prst="rect">
            <a:avLst/>
          </a:prstGeom>
        </p:spPr>
        <p:txBody>
          <a:bodyPr wrap="square">
            <a:spAutoFit/>
          </a:bodyPr>
          <a:lstStyle/>
          <a:p>
            <a:pPr algn="ctr"/>
            <a:r>
              <a:rPr lang="vi-VN" b="1"/>
              <a:t>Trong Typescript hỗ trợ chúng ta các tính chất về hướng đối tượng như:</a:t>
            </a:r>
            <a:endParaRPr lang="en-US">
              <a:solidFill>
                <a:srgbClr val="292B2C"/>
              </a:solidFill>
              <a:latin typeface="Roboto Condensed" panose="020B0604020202020204" charset="0"/>
              <a:ea typeface="Roboto Condensed" panose="020B0604020202020204" charset="0"/>
            </a:endParaRPr>
          </a:p>
        </p:txBody>
      </p:sp>
      <p:sp>
        <p:nvSpPr>
          <p:cNvPr id="4" name="Rectangle 3"/>
          <p:cNvSpPr/>
          <p:nvPr/>
        </p:nvSpPr>
        <p:spPr>
          <a:xfrm>
            <a:off x="550070" y="1378882"/>
            <a:ext cx="1685924" cy="276999"/>
          </a:xfrm>
          <a:prstGeom prst="rect">
            <a:avLst/>
          </a:prstGeom>
        </p:spPr>
        <p:txBody>
          <a:bodyPr wrap="square">
            <a:spAutoFit/>
          </a:bodyPr>
          <a:lstStyle/>
          <a:p>
            <a:r>
              <a:rPr lang="en-US" sz="1200" b="1">
                <a:solidFill>
                  <a:srgbClr val="5C5C5C"/>
                </a:solidFill>
                <a:latin typeface="Consolas" panose="020B0609020204030204" pitchFamily="49" charset="0"/>
              </a:rPr>
              <a:t>Interface</a:t>
            </a:r>
          </a:p>
        </p:txBody>
      </p:sp>
      <p:sp>
        <p:nvSpPr>
          <p:cNvPr id="14" name="Right Arrow 13"/>
          <p:cNvSpPr/>
          <p:nvPr/>
        </p:nvSpPr>
        <p:spPr>
          <a:xfrm>
            <a:off x="2097124" y="4348643"/>
            <a:ext cx="757238" cy="466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550070" y="2207304"/>
            <a:ext cx="7993857" cy="2031325"/>
          </a:xfrm>
          <a:prstGeom prst="rect">
            <a:avLst/>
          </a:prstGeom>
        </p:spPr>
        <p:txBody>
          <a:bodyPr wrap="square">
            <a:spAutoFit/>
          </a:bodyPr>
          <a:lstStyle/>
          <a:p>
            <a:pPr>
              <a:buFont typeface="+mj-lt"/>
              <a:buAutoNum type="arabicPeriod"/>
            </a:pPr>
            <a:r>
              <a:rPr lang="vi-VN" b="1" smtClean="0">
                <a:solidFill>
                  <a:srgbClr val="006699"/>
                </a:solidFill>
                <a:latin typeface="Consolas" panose="020B0609020204030204" pitchFamily="49" charset="0"/>
              </a:rPr>
              <a:t>interface</a:t>
            </a:r>
            <a:r>
              <a:rPr lang="vi-VN" smtClean="0">
                <a:latin typeface="Consolas" panose="020B0609020204030204" pitchFamily="49" charset="0"/>
              </a:rPr>
              <a:t> nguoi {  </a:t>
            </a:r>
            <a:endParaRPr lang="vi-VN" smtClean="0">
              <a:solidFill>
                <a:srgbClr val="5C5C5C"/>
              </a:solidFill>
              <a:latin typeface="Consolas" panose="020B0609020204030204" pitchFamily="49" charset="0"/>
            </a:endParaRPr>
          </a:p>
          <a:p>
            <a:pPr>
              <a:buFont typeface="+mj-lt"/>
              <a:buAutoNum type="arabicPeriod"/>
            </a:pPr>
            <a:r>
              <a:rPr lang="vi-VN" smtClean="0">
                <a:latin typeface="Consolas" panose="020B0609020204030204" pitchFamily="49" charset="0"/>
              </a:rPr>
              <a:t>    Ten: string;  </a:t>
            </a:r>
            <a:endParaRPr lang="vi-VN" smtClean="0">
              <a:solidFill>
                <a:srgbClr val="5C5C5C"/>
              </a:solidFill>
              <a:latin typeface="Consolas" panose="020B0609020204030204" pitchFamily="49" charset="0"/>
            </a:endParaRPr>
          </a:p>
          <a:p>
            <a:pPr>
              <a:buFont typeface="+mj-lt"/>
              <a:buAutoNum type="arabicPeriod"/>
            </a:pPr>
            <a:r>
              <a:rPr lang="vi-VN" smtClean="0">
                <a:latin typeface="Consolas" panose="020B0609020204030204" pitchFamily="49" charset="0"/>
              </a:rPr>
              <a:t>    Tuoi : number;  </a:t>
            </a:r>
            <a:endParaRPr lang="vi-VN" smtClean="0">
              <a:solidFill>
                <a:srgbClr val="5C5C5C"/>
              </a:solidFill>
              <a:latin typeface="Consolas" panose="020B0609020204030204" pitchFamily="49" charset="0"/>
            </a:endParaRPr>
          </a:p>
          <a:p>
            <a:pPr>
              <a:buFont typeface="+mj-lt"/>
              <a:buAutoNum type="arabicPeriod"/>
            </a:pPr>
            <a:r>
              <a:rPr lang="vi-VN" smtClean="0">
                <a:latin typeface="Consolas" panose="020B0609020204030204" pitchFamily="49" charset="0"/>
              </a:rPr>
              <a:t>}  </a:t>
            </a:r>
            <a:endParaRPr lang="vi-VN" smtClean="0">
              <a:solidFill>
                <a:srgbClr val="5C5C5C"/>
              </a:solidFill>
              <a:latin typeface="Consolas" panose="020B0609020204030204" pitchFamily="49" charset="0"/>
            </a:endParaRPr>
          </a:p>
          <a:p>
            <a:pPr>
              <a:buFont typeface="+mj-lt"/>
              <a:buAutoNum type="arabicPeriod"/>
            </a:pPr>
            <a:r>
              <a:rPr lang="vi-VN" b="1" smtClean="0">
                <a:solidFill>
                  <a:srgbClr val="006699"/>
                </a:solidFill>
                <a:latin typeface="Consolas" panose="020B0609020204030204" pitchFamily="49" charset="0"/>
              </a:rPr>
              <a:t>function</a:t>
            </a:r>
            <a:r>
              <a:rPr lang="vi-VN" smtClean="0">
                <a:latin typeface="Consolas" panose="020B0609020204030204" pitchFamily="49" charset="0"/>
              </a:rPr>
              <a:t> xemtt(n : nguoi) : </a:t>
            </a:r>
            <a:r>
              <a:rPr lang="vi-VN" b="1" smtClean="0">
                <a:solidFill>
                  <a:srgbClr val="006699"/>
                </a:solidFill>
                <a:latin typeface="Consolas" panose="020B0609020204030204" pitchFamily="49" charset="0"/>
              </a:rPr>
              <a:t>void</a:t>
            </a:r>
            <a:r>
              <a:rPr lang="vi-VN" smtClean="0">
                <a:latin typeface="Consolas" panose="020B0609020204030204" pitchFamily="49" charset="0"/>
              </a:rPr>
              <a:t> {  </a:t>
            </a:r>
            <a:endParaRPr lang="vi-VN" smtClean="0">
              <a:solidFill>
                <a:srgbClr val="5C5C5C"/>
              </a:solidFill>
              <a:latin typeface="Consolas" panose="020B0609020204030204" pitchFamily="49" charset="0"/>
            </a:endParaRPr>
          </a:p>
          <a:p>
            <a:pPr>
              <a:buFont typeface="+mj-lt"/>
              <a:buAutoNum type="arabicPeriod"/>
            </a:pPr>
            <a:r>
              <a:rPr lang="vi-VN" smtClean="0">
                <a:latin typeface="Consolas" panose="020B0609020204030204" pitchFamily="49" charset="0"/>
              </a:rPr>
              <a:t>    console.log(`Xin chao ${n.Ten} ban ${n.Tuoi} phai khong`);  </a:t>
            </a:r>
            <a:endParaRPr lang="vi-VN" smtClean="0">
              <a:solidFill>
                <a:srgbClr val="5C5C5C"/>
              </a:solidFill>
              <a:latin typeface="Consolas" panose="020B0609020204030204" pitchFamily="49" charset="0"/>
            </a:endParaRPr>
          </a:p>
          <a:p>
            <a:pPr>
              <a:buFont typeface="+mj-lt"/>
              <a:buAutoNum type="arabicPeriod"/>
            </a:pPr>
            <a:r>
              <a:rPr lang="vi-VN" smtClean="0">
                <a:latin typeface="Consolas" panose="020B0609020204030204" pitchFamily="49" charset="0"/>
              </a:rPr>
              <a:t>}  </a:t>
            </a:r>
            <a:endParaRPr lang="vi-VN" smtClean="0">
              <a:solidFill>
                <a:srgbClr val="5C5C5C"/>
              </a:solidFill>
              <a:latin typeface="Consolas" panose="020B0609020204030204" pitchFamily="49" charset="0"/>
            </a:endParaRPr>
          </a:p>
          <a:p>
            <a:pPr>
              <a:buFont typeface="+mj-lt"/>
              <a:buAutoNum type="arabicPeriod"/>
            </a:pPr>
            <a:r>
              <a:rPr lang="vi-VN" smtClean="0">
                <a:latin typeface="Consolas" panose="020B0609020204030204" pitchFamily="49" charset="0"/>
              </a:rPr>
              <a:t>  </a:t>
            </a:r>
            <a:endParaRPr lang="vi-VN" smtClean="0">
              <a:solidFill>
                <a:srgbClr val="5C5C5C"/>
              </a:solidFill>
              <a:latin typeface="Consolas" panose="020B0609020204030204" pitchFamily="49" charset="0"/>
            </a:endParaRPr>
          </a:p>
          <a:p>
            <a:pPr>
              <a:buFont typeface="+mj-lt"/>
              <a:buAutoNum type="arabicPeriod"/>
            </a:pPr>
            <a:r>
              <a:rPr lang="vi-VN" smtClean="0">
                <a:latin typeface="Consolas" panose="020B0609020204030204" pitchFamily="49" charset="0"/>
              </a:rPr>
              <a:t>xemtt({Tuoi : 21, Ten : </a:t>
            </a:r>
            <a:r>
              <a:rPr lang="vi-VN" smtClean="0">
                <a:solidFill>
                  <a:srgbClr val="0000FF"/>
                </a:solidFill>
                <a:latin typeface="Consolas" panose="020B0609020204030204" pitchFamily="49" charset="0"/>
              </a:rPr>
              <a:t>'phucnd'</a:t>
            </a:r>
            <a:r>
              <a:rPr lang="vi-VN" smtClean="0">
                <a:latin typeface="Consolas" panose="020B0609020204030204" pitchFamily="49" charset="0"/>
              </a:rPr>
              <a:t>});  </a:t>
            </a:r>
            <a:endParaRPr lang="vi-VN">
              <a:solidFill>
                <a:srgbClr val="5C5C5C"/>
              </a:solidFill>
              <a:latin typeface="Consolas" panose="020B0609020204030204" pitchFamily="49" charset="0"/>
            </a:endParaRPr>
          </a:p>
        </p:txBody>
      </p:sp>
      <p:sp>
        <p:nvSpPr>
          <p:cNvPr id="5" name="Rectangle 4"/>
          <p:cNvSpPr/>
          <p:nvPr/>
        </p:nvSpPr>
        <p:spPr>
          <a:xfrm>
            <a:off x="550070" y="1735713"/>
            <a:ext cx="6500813" cy="307777"/>
          </a:xfrm>
          <a:prstGeom prst="rect">
            <a:avLst/>
          </a:prstGeom>
        </p:spPr>
        <p:txBody>
          <a:bodyPr wrap="square">
            <a:spAutoFit/>
          </a:bodyPr>
          <a:lstStyle/>
          <a:p>
            <a:r>
              <a:rPr lang="vi-VN">
                <a:solidFill>
                  <a:srgbClr val="1B1B1B"/>
                </a:solidFill>
                <a:latin typeface="Open Sans" panose="020B0606030504020204" pitchFamily="34" charset="0"/>
              </a:rPr>
              <a:t>Interface trong TypeScript thì có thể khai báo được cả property</a:t>
            </a:r>
            <a:endParaRPr lang="en-US"/>
          </a:p>
        </p:txBody>
      </p:sp>
      <p:pic>
        <p:nvPicPr>
          <p:cNvPr id="6" name="Picture 5"/>
          <p:cNvPicPr>
            <a:picLocks noChangeAspect="1"/>
          </p:cNvPicPr>
          <p:nvPr/>
        </p:nvPicPr>
        <p:blipFill>
          <a:blip r:embed="rId3"/>
          <a:stretch>
            <a:fillRect/>
          </a:stretch>
        </p:blipFill>
        <p:spPr>
          <a:xfrm>
            <a:off x="3155019" y="4219801"/>
            <a:ext cx="3162574" cy="723963"/>
          </a:xfrm>
          <a:prstGeom prst="rect">
            <a:avLst/>
          </a:prstGeom>
        </p:spPr>
      </p:pic>
      <p:sp>
        <p:nvSpPr>
          <p:cNvPr id="15" name="Google Shape;268;p38"/>
          <p:cNvSpPr txBox="1">
            <a:spLocks noGrp="1"/>
          </p:cNvSpPr>
          <p:nvPr>
            <p:ph type="ctrTitle"/>
          </p:nvPr>
        </p:nvSpPr>
        <p:spPr>
          <a:xfrm>
            <a:off x="1786257" y="294183"/>
            <a:ext cx="5893274" cy="946200"/>
          </a:xfrm>
          <a:prstGeom prst="rect">
            <a:avLst/>
          </a:prstGeom>
        </p:spPr>
        <p:txBody>
          <a:bodyPr spcFirstLastPara="1" wrap="square" lIns="91425" tIns="91425" rIns="91425" bIns="91425" anchor="t" anchorCtr="0">
            <a:noAutofit/>
          </a:bodyPr>
          <a:lstStyle/>
          <a:p>
            <a:r>
              <a:rPr lang="en-US" smtClean="0"/>
              <a:t>3.4) </a:t>
            </a:r>
            <a:r>
              <a:rPr lang="vi-VN"/>
              <a:t>Hướng đối tượng trong Typescript</a:t>
            </a:r>
            <a:endParaRPr lang="en-US"/>
          </a:p>
        </p:txBody>
      </p:sp>
    </p:spTree>
    <p:extLst>
      <p:ext uri="{BB962C8B-B14F-4D97-AF65-F5344CB8AC3E}">
        <p14:creationId xmlns:p14="http://schemas.microsoft.com/office/powerpoint/2010/main" val="36109363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 name="Rectangle 1"/>
          <p:cNvSpPr/>
          <p:nvPr/>
        </p:nvSpPr>
        <p:spPr>
          <a:xfrm>
            <a:off x="792957" y="880268"/>
            <a:ext cx="7558088" cy="307777"/>
          </a:xfrm>
          <a:prstGeom prst="rect">
            <a:avLst/>
          </a:prstGeom>
        </p:spPr>
        <p:txBody>
          <a:bodyPr wrap="square">
            <a:spAutoFit/>
          </a:bodyPr>
          <a:lstStyle/>
          <a:p>
            <a:pPr algn="ctr"/>
            <a:r>
              <a:rPr lang="vi-VN" b="1"/>
              <a:t>Trong Typescript hỗ trợ chúng ta các tính chất về hướng đối tượng như:</a:t>
            </a:r>
            <a:endParaRPr lang="en-US">
              <a:solidFill>
                <a:srgbClr val="292B2C"/>
              </a:solidFill>
              <a:latin typeface="Roboto Condensed" panose="020B0604020202020204" charset="0"/>
              <a:ea typeface="Roboto Condensed" panose="020B0604020202020204" charset="0"/>
            </a:endParaRPr>
          </a:p>
        </p:txBody>
      </p:sp>
      <p:sp>
        <p:nvSpPr>
          <p:cNvPr id="4" name="Rectangle 3"/>
          <p:cNvSpPr/>
          <p:nvPr/>
        </p:nvSpPr>
        <p:spPr>
          <a:xfrm>
            <a:off x="535942" y="1299050"/>
            <a:ext cx="1685924" cy="276999"/>
          </a:xfrm>
          <a:prstGeom prst="rect">
            <a:avLst/>
          </a:prstGeom>
        </p:spPr>
        <p:txBody>
          <a:bodyPr wrap="square">
            <a:spAutoFit/>
          </a:bodyPr>
          <a:lstStyle/>
          <a:p>
            <a:r>
              <a:rPr lang="en-US" sz="1200" b="1">
                <a:solidFill>
                  <a:srgbClr val="5C5C5C"/>
                </a:solidFill>
                <a:latin typeface="Consolas" panose="020B0609020204030204" pitchFamily="49" charset="0"/>
              </a:rPr>
              <a:t>Abstract</a:t>
            </a:r>
          </a:p>
        </p:txBody>
      </p:sp>
      <p:sp>
        <p:nvSpPr>
          <p:cNvPr id="7" name="Rectangle 6"/>
          <p:cNvSpPr/>
          <p:nvPr/>
        </p:nvSpPr>
        <p:spPr>
          <a:xfrm>
            <a:off x="2050256" y="1299050"/>
            <a:ext cx="6150769" cy="3816429"/>
          </a:xfrm>
          <a:prstGeom prst="rect">
            <a:avLst/>
          </a:prstGeom>
        </p:spPr>
        <p:txBody>
          <a:bodyPr wrap="square">
            <a:spAutoFit/>
          </a:bodyPr>
          <a:lstStyle/>
          <a:p>
            <a:pPr>
              <a:buFont typeface="+mj-lt"/>
              <a:buAutoNum type="arabicPeriod"/>
            </a:pPr>
            <a:r>
              <a:rPr lang="vi-VN" sz="1100" smtClean="0">
                <a:solidFill>
                  <a:srgbClr val="008200"/>
                </a:solidFill>
                <a:latin typeface="Consolas" panose="020B0609020204030204" pitchFamily="49" charset="0"/>
              </a:rPr>
              <a:t>//Abstract </a:t>
            </a:r>
            <a:r>
              <a:rPr lang="vi-VN" sz="1100" smtClean="0">
                <a:latin typeface="Consolas" panose="020B0609020204030204" pitchFamily="49" charset="0"/>
              </a:rPr>
              <a:t>  </a:t>
            </a:r>
            <a:endParaRPr lang="vi-VN" sz="1100" smtClean="0">
              <a:solidFill>
                <a:srgbClr val="5C5C5C"/>
              </a:solidFill>
              <a:latin typeface="Consolas" panose="020B0609020204030204" pitchFamily="49" charset="0"/>
            </a:endParaRPr>
          </a:p>
          <a:p>
            <a:pPr>
              <a:buFont typeface="+mj-lt"/>
              <a:buAutoNum type="arabicPeriod"/>
            </a:pPr>
            <a:r>
              <a:rPr lang="vi-VN" sz="1100" b="1" smtClean="0">
                <a:solidFill>
                  <a:srgbClr val="006699"/>
                </a:solidFill>
                <a:latin typeface="Consolas" panose="020B0609020204030204" pitchFamily="49" charset="0"/>
              </a:rPr>
              <a:t>interface</a:t>
            </a:r>
            <a:r>
              <a:rPr lang="vi-VN" sz="1100" smtClean="0">
                <a:latin typeface="Consolas" panose="020B0609020204030204" pitchFamily="49" charset="0"/>
              </a:rPr>
              <a:t> Animal {  </a:t>
            </a:r>
            <a:endParaRPr lang="vi-VN" sz="1100" smtClean="0">
              <a:solidFill>
                <a:srgbClr val="5C5C5C"/>
              </a:solidFill>
              <a:latin typeface="Consolas" panose="020B0609020204030204" pitchFamily="49" charset="0"/>
            </a:endParaRPr>
          </a:p>
          <a:p>
            <a:pPr>
              <a:buFont typeface="+mj-lt"/>
              <a:buAutoNum type="arabicPeriod"/>
            </a:pPr>
            <a:r>
              <a:rPr lang="vi-VN" sz="1100" smtClean="0">
                <a:latin typeface="Consolas" panose="020B0609020204030204" pitchFamily="49" charset="0"/>
              </a:rPr>
              <a:t>    Height: number;  </a:t>
            </a:r>
            <a:endParaRPr lang="vi-VN" sz="1100" smtClean="0">
              <a:solidFill>
                <a:srgbClr val="5C5C5C"/>
              </a:solidFill>
              <a:latin typeface="Consolas" panose="020B0609020204030204" pitchFamily="49" charset="0"/>
            </a:endParaRPr>
          </a:p>
          <a:p>
            <a:pPr>
              <a:buFont typeface="+mj-lt"/>
              <a:buAutoNum type="arabicPeriod"/>
            </a:pPr>
            <a:r>
              <a:rPr lang="vi-VN" sz="1100" smtClean="0">
                <a:latin typeface="Consolas" panose="020B0609020204030204" pitchFamily="49" charset="0"/>
              </a:rPr>
              <a:t>    Weight: number;  </a:t>
            </a:r>
            <a:endParaRPr lang="vi-VN" sz="1100" smtClean="0">
              <a:solidFill>
                <a:srgbClr val="5C5C5C"/>
              </a:solidFill>
              <a:latin typeface="Consolas" panose="020B0609020204030204" pitchFamily="49" charset="0"/>
            </a:endParaRPr>
          </a:p>
          <a:p>
            <a:pPr>
              <a:buFont typeface="+mj-lt"/>
              <a:buAutoNum type="arabicPeriod"/>
            </a:pPr>
            <a:r>
              <a:rPr lang="vi-VN" sz="1100" smtClean="0">
                <a:latin typeface="Consolas" panose="020B0609020204030204" pitchFamily="49" charset="0"/>
              </a:rPr>
              <a:t>  </a:t>
            </a:r>
            <a:endParaRPr lang="vi-VN" sz="1100" smtClean="0">
              <a:solidFill>
                <a:srgbClr val="5C5C5C"/>
              </a:solidFill>
              <a:latin typeface="Consolas" panose="020B0609020204030204" pitchFamily="49" charset="0"/>
            </a:endParaRPr>
          </a:p>
          <a:p>
            <a:pPr>
              <a:buFont typeface="+mj-lt"/>
              <a:buAutoNum type="arabicPeriod"/>
            </a:pPr>
            <a:r>
              <a:rPr lang="vi-VN" sz="1100" smtClean="0">
                <a:latin typeface="Consolas" panose="020B0609020204030204" pitchFamily="49" charset="0"/>
              </a:rPr>
              <a:t>    Talk(): </a:t>
            </a:r>
            <a:r>
              <a:rPr lang="vi-VN" sz="1100" b="1" smtClean="0">
                <a:solidFill>
                  <a:srgbClr val="006699"/>
                </a:solidFill>
                <a:latin typeface="Consolas" panose="020B0609020204030204" pitchFamily="49" charset="0"/>
              </a:rPr>
              <a:t>void</a:t>
            </a:r>
            <a:r>
              <a:rPr lang="vi-VN" sz="1100" smtClean="0">
                <a:latin typeface="Consolas" panose="020B0609020204030204" pitchFamily="49" charset="0"/>
              </a:rPr>
              <a:t>;  </a:t>
            </a:r>
            <a:endParaRPr lang="vi-VN" sz="1100" smtClean="0">
              <a:solidFill>
                <a:srgbClr val="5C5C5C"/>
              </a:solidFill>
              <a:latin typeface="Consolas" panose="020B0609020204030204" pitchFamily="49" charset="0"/>
            </a:endParaRPr>
          </a:p>
          <a:p>
            <a:pPr>
              <a:buFont typeface="+mj-lt"/>
              <a:buAutoNum type="arabicPeriod"/>
            </a:pPr>
            <a:r>
              <a:rPr lang="vi-VN" sz="1100" smtClean="0">
                <a:latin typeface="Consolas" panose="020B0609020204030204" pitchFamily="49" charset="0"/>
              </a:rPr>
              <a:t>}   </a:t>
            </a:r>
            <a:endParaRPr lang="vi-VN" sz="1100" smtClean="0">
              <a:solidFill>
                <a:srgbClr val="5C5C5C"/>
              </a:solidFill>
              <a:latin typeface="Consolas" panose="020B0609020204030204" pitchFamily="49" charset="0"/>
            </a:endParaRPr>
          </a:p>
          <a:p>
            <a:pPr>
              <a:buFont typeface="+mj-lt"/>
              <a:buAutoNum type="arabicPeriod"/>
            </a:pPr>
            <a:r>
              <a:rPr lang="vi-VN" sz="1100" b="1" smtClean="0">
                <a:solidFill>
                  <a:srgbClr val="006699"/>
                </a:solidFill>
                <a:latin typeface="Consolas" panose="020B0609020204030204" pitchFamily="49" charset="0"/>
              </a:rPr>
              <a:t>class</a:t>
            </a:r>
            <a:r>
              <a:rPr lang="vi-VN" sz="1100" smtClean="0">
                <a:latin typeface="Consolas" panose="020B0609020204030204" pitchFamily="49" charset="0"/>
              </a:rPr>
              <a:t> Cat </a:t>
            </a:r>
            <a:r>
              <a:rPr lang="vi-VN" sz="1100" b="1" smtClean="0">
                <a:solidFill>
                  <a:srgbClr val="006699"/>
                </a:solidFill>
                <a:latin typeface="Consolas" panose="020B0609020204030204" pitchFamily="49" charset="0"/>
              </a:rPr>
              <a:t>implements</a:t>
            </a:r>
            <a:r>
              <a:rPr lang="vi-VN" sz="1100" smtClean="0">
                <a:latin typeface="Consolas" panose="020B0609020204030204" pitchFamily="49" charset="0"/>
              </a:rPr>
              <a:t> Animal {  </a:t>
            </a:r>
            <a:endParaRPr lang="vi-VN" sz="1100" smtClean="0">
              <a:solidFill>
                <a:srgbClr val="5C5C5C"/>
              </a:solidFill>
              <a:latin typeface="Consolas" panose="020B0609020204030204" pitchFamily="49" charset="0"/>
            </a:endParaRPr>
          </a:p>
          <a:p>
            <a:pPr>
              <a:buFont typeface="+mj-lt"/>
              <a:buAutoNum type="arabicPeriod"/>
            </a:pPr>
            <a:r>
              <a:rPr lang="vi-VN" sz="1100" smtClean="0">
                <a:latin typeface="Consolas" panose="020B0609020204030204" pitchFamily="49" charset="0"/>
              </a:rPr>
              <a:t>    Height: number;  </a:t>
            </a:r>
            <a:endParaRPr lang="vi-VN" sz="1100" smtClean="0">
              <a:solidFill>
                <a:srgbClr val="5C5C5C"/>
              </a:solidFill>
              <a:latin typeface="Consolas" panose="020B0609020204030204" pitchFamily="49" charset="0"/>
            </a:endParaRPr>
          </a:p>
          <a:p>
            <a:pPr>
              <a:buFont typeface="+mj-lt"/>
              <a:buAutoNum type="arabicPeriod"/>
            </a:pPr>
            <a:r>
              <a:rPr lang="vi-VN" sz="1100" smtClean="0">
                <a:latin typeface="Consolas" panose="020B0609020204030204" pitchFamily="49" charset="0"/>
              </a:rPr>
              <a:t>    Weight: number;  </a:t>
            </a:r>
            <a:endParaRPr lang="vi-VN" sz="1100" smtClean="0">
              <a:solidFill>
                <a:srgbClr val="5C5C5C"/>
              </a:solidFill>
              <a:latin typeface="Consolas" panose="020B0609020204030204" pitchFamily="49" charset="0"/>
            </a:endParaRPr>
          </a:p>
          <a:p>
            <a:pPr>
              <a:buFont typeface="+mj-lt"/>
              <a:buAutoNum type="arabicPeriod"/>
            </a:pPr>
            <a:r>
              <a:rPr lang="vi-VN" sz="1100" smtClean="0">
                <a:latin typeface="Consolas" panose="020B0609020204030204" pitchFamily="49" charset="0"/>
              </a:rPr>
              <a:t>   </a:t>
            </a:r>
            <a:endParaRPr lang="vi-VN" sz="1100" smtClean="0">
              <a:solidFill>
                <a:srgbClr val="5C5C5C"/>
              </a:solidFill>
              <a:latin typeface="Consolas" panose="020B0609020204030204" pitchFamily="49" charset="0"/>
            </a:endParaRPr>
          </a:p>
          <a:p>
            <a:pPr>
              <a:buFont typeface="+mj-lt"/>
              <a:buAutoNum type="arabicPeriod"/>
            </a:pPr>
            <a:r>
              <a:rPr lang="vi-VN" sz="1100" smtClean="0">
                <a:latin typeface="Consolas" panose="020B0609020204030204" pitchFamily="49" charset="0"/>
              </a:rPr>
              <a:t>    constructor(height: number, weight: number) {  </a:t>
            </a:r>
            <a:endParaRPr lang="vi-VN" sz="1100" smtClean="0">
              <a:solidFill>
                <a:srgbClr val="5C5C5C"/>
              </a:solidFill>
              <a:latin typeface="Consolas" panose="020B0609020204030204" pitchFamily="49" charset="0"/>
            </a:endParaRPr>
          </a:p>
          <a:p>
            <a:pPr>
              <a:buFont typeface="+mj-lt"/>
              <a:buAutoNum type="arabicPeriod"/>
            </a:pPr>
            <a:r>
              <a:rPr lang="vi-VN" sz="1100" smtClean="0">
                <a:latin typeface="Consolas" panose="020B0609020204030204" pitchFamily="49" charset="0"/>
              </a:rPr>
              <a:t>        </a:t>
            </a:r>
            <a:r>
              <a:rPr lang="vi-VN" sz="1100" b="1" smtClean="0">
                <a:solidFill>
                  <a:srgbClr val="006699"/>
                </a:solidFill>
                <a:latin typeface="Consolas" panose="020B0609020204030204" pitchFamily="49" charset="0"/>
              </a:rPr>
              <a:t>this</a:t>
            </a:r>
            <a:r>
              <a:rPr lang="vi-VN" sz="1100" smtClean="0">
                <a:latin typeface="Consolas" panose="020B0609020204030204" pitchFamily="49" charset="0"/>
              </a:rPr>
              <a:t>.Height = height;  </a:t>
            </a:r>
            <a:endParaRPr lang="vi-VN" sz="1100" smtClean="0">
              <a:solidFill>
                <a:srgbClr val="5C5C5C"/>
              </a:solidFill>
              <a:latin typeface="Consolas" panose="020B0609020204030204" pitchFamily="49" charset="0"/>
            </a:endParaRPr>
          </a:p>
          <a:p>
            <a:pPr>
              <a:buFont typeface="+mj-lt"/>
              <a:buAutoNum type="arabicPeriod"/>
            </a:pPr>
            <a:r>
              <a:rPr lang="vi-VN" sz="1100" smtClean="0">
                <a:latin typeface="Consolas" panose="020B0609020204030204" pitchFamily="49" charset="0"/>
              </a:rPr>
              <a:t>        </a:t>
            </a:r>
            <a:r>
              <a:rPr lang="vi-VN" sz="1100" b="1" smtClean="0">
                <a:solidFill>
                  <a:srgbClr val="006699"/>
                </a:solidFill>
                <a:latin typeface="Consolas" panose="020B0609020204030204" pitchFamily="49" charset="0"/>
              </a:rPr>
              <a:t>this</a:t>
            </a:r>
            <a:r>
              <a:rPr lang="vi-VN" sz="1100" smtClean="0">
                <a:latin typeface="Consolas" panose="020B0609020204030204" pitchFamily="49" charset="0"/>
              </a:rPr>
              <a:t>.Weight = weight;  </a:t>
            </a:r>
            <a:endParaRPr lang="vi-VN" sz="1100" smtClean="0">
              <a:solidFill>
                <a:srgbClr val="5C5C5C"/>
              </a:solidFill>
              <a:latin typeface="Consolas" panose="020B0609020204030204" pitchFamily="49" charset="0"/>
            </a:endParaRPr>
          </a:p>
          <a:p>
            <a:pPr>
              <a:buFont typeface="+mj-lt"/>
              <a:buAutoNum type="arabicPeriod"/>
            </a:pPr>
            <a:r>
              <a:rPr lang="vi-VN" sz="1100" smtClean="0">
                <a:latin typeface="Consolas" panose="020B0609020204030204" pitchFamily="49" charset="0"/>
              </a:rPr>
              <a:t>    }  </a:t>
            </a:r>
            <a:endParaRPr lang="vi-VN" sz="1100" smtClean="0">
              <a:solidFill>
                <a:srgbClr val="5C5C5C"/>
              </a:solidFill>
              <a:latin typeface="Consolas" panose="020B0609020204030204" pitchFamily="49" charset="0"/>
            </a:endParaRPr>
          </a:p>
          <a:p>
            <a:pPr>
              <a:buFont typeface="+mj-lt"/>
              <a:buAutoNum type="arabicPeriod"/>
            </a:pPr>
            <a:r>
              <a:rPr lang="vi-VN" sz="1100" smtClean="0">
                <a:latin typeface="Consolas" panose="020B0609020204030204" pitchFamily="49" charset="0"/>
              </a:rPr>
              <a:t>  </a:t>
            </a:r>
            <a:endParaRPr lang="vi-VN" sz="1100" smtClean="0">
              <a:solidFill>
                <a:srgbClr val="5C5C5C"/>
              </a:solidFill>
              <a:latin typeface="Consolas" panose="020B0609020204030204" pitchFamily="49" charset="0"/>
            </a:endParaRPr>
          </a:p>
          <a:p>
            <a:pPr>
              <a:buFont typeface="+mj-lt"/>
              <a:buAutoNum type="arabicPeriod"/>
            </a:pPr>
            <a:r>
              <a:rPr lang="vi-VN" sz="1100" smtClean="0">
                <a:latin typeface="Consolas" panose="020B0609020204030204" pitchFamily="49" charset="0"/>
              </a:rPr>
              <a:t>    Talk(): </a:t>
            </a:r>
            <a:r>
              <a:rPr lang="vi-VN" sz="1100" b="1" smtClean="0">
                <a:solidFill>
                  <a:srgbClr val="006699"/>
                </a:solidFill>
                <a:latin typeface="Consolas" panose="020B0609020204030204" pitchFamily="49" charset="0"/>
              </a:rPr>
              <a:t>void</a:t>
            </a:r>
            <a:r>
              <a:rPr lang="vi-VN" sz="1100" smtClean="0">
                <a:latin typeface="Consolas" panose="020B0609020204030204" pitchFamily="49" charset="0"/>
              </a:rPr>
              <a:t> {  </a:t>
            </a:r>
            <a:endParaRPr lang="vi-VN" sz="1100" smtClean="0">
              <a:solidFill>
                <a:srgbClr val="5C5C5C"/>
              </a:solidFill>
              <a:latin typeface="Consolas" panose="020B0609020204030204" pitchFamily="49" charset="0"/>
            </a:endParaRPr>
          </a:p>
          <a:p>
            <a:pPr>
              <a:buFont typeface="+mj-lt"/>
              <a:buAutoNum type="arabicPeriod"/>
            </a:pPr>
            <a:r>
              <a:rPr lang="vi-VN" sz="1100" smtClean="0">
                <a:latin typeface="Consolas" panose="020B0609020204030204" pitchFamily="49" charset="0"/>
              </a:rPr>
              <a:t>        console.log(</a:t>
            </a:r>
            <a:r>
              <a:rPr lang="vi-VN" sz="1100" smtClean="0">
                <a:solidFill>
                  <a:srgbClr val="0000FF"/>
                </a:solidFill>
                <a:latin typeface="Consolas" panose="020B0609020204030204" pitchFamily="49" charset="0"/>
              </a:rPr>
              <a:t>"Meo"</a:t>
            </a:r>
            <a:r>
              <a:rPr lang="vi-VN" sz="1100" smtClean="0">
                <a:latin typeface="Consolas" panose="020B0609020204030204" pitchFamily="49" charset="0"/>
              </a:rPr>
              <a:t>);  </a:t>
            </a:r>
            <a:endParaRPr lang="vi-VN" sz="1100" smtClean="0">
              <a:solidFill>
                <a:srgbClr val="5C5C5C"/>
              </a:solidFill>
              <a:latin typeface="Consolas" panose="020B0609020204030204" pitchFamily="49" charset="0"/>
            </a:endParaRPr>
          </a:p>
          <a:p>
            <a:pPr>
              <a:buFont typeface="+mj-lt"/>
              <a:buAutoNum type="arabicPeriod"/>
            </a:pPr>
            <a:r>
              <a:rPr lang="vi-VN" sz="1100" smtClean="0">
                <a:latin typeface="Consolas" panose="020B0609020204030204" pitchFamily="49" charset="0"/>
              </a:rPr>
              <a:t>    }   </a:t>
            </a:r>
            <a:endParaRPr lang="vi-VN" sz="1100" smtClean="0">
              <a:solidFill>
                <a:srgbClr val="5C5C5C"/>
              </a:solidFill>
              <a:latin typeface="Consolas" panose="020B0609020204030204" pitchFamily="49" charset="0"/>
            </a:endParaRPr>
          </a:p>
          <a:p>
            <a:pPr>
              <a:buFont typeface="+mj-lt"/>
              <a:buAutoNum type="arabicPeriod"/>
            </a:pPr>
            <a:r>
              <a:rPr lang="vi-VN" sz="1100" smtClean="0">
                <a:latin typeface="Consolas" panose="020B0609020204030204" pitchFamily="49" charset="0"/>
              </a:rPr>
              <a:t>}  </a:t>
            </a:r>
            <a:endParaRPr lang="vi-VN" sz="1100" smtClean="0">
              <a:solidFill>
                <a:srgbClr val="5C5C5C"/>
              </a:solidFill>
              <a:latin typeface="Consolas" panose="020B0609020204030204" pitchFamily="49" charset="0"/>
            </a:endParaRPr>
          </a:p>
          <a:p>
            <a:pPr>
              <a:buFont typeface="+mj-lt"/>
              <a:buAutoNum type="arabicPeriod"/>
            </a:pPr>
            <a:r>
              <a:rPr lang="vi-VN" sz="1100" b="1" smtClean="0">
                <a:solidFill>
                  <a:srgbClr val="006699"/>
                </a:solidFill>
                <a:latin typeface="Consolas" panose="020B0609020204030204" pitchFamily="49" charset="0"/>
              </a:rPr>
              <a:t>var</a:t>
            </a:r>
            <a:r>
              <a:rPr lang="vi-VN" sz="1100" smtClean="0">
                <a:latin typeface="Consolas" panose="020B0609020204030204" pitchFamily="49" charset="0"/>
              </a:rPr>
              <a:t> cat = </a:t>
            </a:r>
            <a:r>
              <a:rPr lang="vi-VN" sz="1100" b="1" smtClean="0">
                <a:solidFill>
                  <a:srgbClr val="006699"/>
                </a:solidFill>
                <a:latin typeface="Consolas" panose="020B0609020204030204" pitchFamily="49" charset="0"/>
              </a:rPr>
              <a:t>new</a:t>
            </a:r>
            <a:r>
              <a:rPr lang="vi-VN" sz="1100" smtClean="0">
                <a:latin typeface="Consolas" panose="020B0609020204030204" pitchFamily="49" charset="0"/>
              </a:rPr>
              <a:t> Cat(20,3);  </a:t>
            </a:r>
            <a:endParaRPr lang="vi-VN" sz="1100" smtClean="0">
              <a:solidFill>
                <a:srgbClr val="5C5C5C"/>
              </a:solidFill>
              <a:latin typeface="Consolas" panose="020B0609020204030204" pitchFamily="49" charset="0"/>
            </a:endParaRPr>
          </a:p>
          <a:p>
            <a:pPr>
              <a:buFont typeface="+mj-lt"/>
              <a:buAutoNum type="arabicPeriod"/>
            </a:pPr>
            <a:r>
              <a:rPr lang="vi-VN" sz="1100" smtClean="0">
                <a:latin typeface="Consolas" panose="020B0609020204030204" pitchFamily="49" charset="0"/>
              </a:rPr>
              <a:t>cat.Talk();  </a:t>
            </a:r>
            <a:endParaRPr lang="vi-VN" sz="1100">
              <a:solidFill>
                <a:srgbClr val="5C5C5C"/>
              </a:solidFill>
              <a:latin typeface="Consolas" panose="020B0609020204030204" pitchFamily="49" charset="0"/>
            </a:endParaRPr>
          </a:p>
        </p:txBody>
      </p:sp>
      <p:sp>
        <p:nvSpPr>
          <p:cNvPr id="11" name="Google Shape;268;p38"/>
          <p:cNvSpPr txBox="1">
            <a:spLocks noGrp="1"/>
          </p:cNvSpPr>
          <p:nvPr>
            <p:ph type="ctrTitle"/>
          </p:nvPr>
        </p:nvSpPr>
        <p:spPr>
          <a:xfrm>
            <a:off x="1786257" y="294183"/>
            <a:ext cx="5893274" cy="946200"/>
          </a:xfrm>
          <a:prstGeom prst="rect">
            <a:avLst/>
          </a:prstGeom>
        </p:spPr>
        <p:txBody>
          <a:bodyPr spcFirstLastPara="1" wrap="square" lIns="91425" tIns="91425" rIns="91425" bIns="91425" anchor="t" anchorCtr="0">
            <a:noAutofit/>
          </a:bodyPr>
          <a:lstStyle/>
          <a:p>
            <a:r>
              <a:rPr lang="en-US" smtClean="0"/>
              <a:t>3.4) </a:t>
            </a:r>
            <a:r>
              <a:rPr lang="vi-VN"/>
              <a:t>Hướng đối tượng trong Typescript</a:t>
            </a:r>
            <a:endParaRPr lang="en-US"/>
          </a:p>
        </p:txBody>
      </p:sp>
    </p:spTree>
    <p:extLst>
      <p:ext uri="{BB962C8B-B14F-4D97-AF65-F5344CB8AC3E}">
        <p14:creationId xmlns:p14="http://schemas.microsoft.com/office/powerpoint/2010/main" val="225187548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 name="Rectangle 1"/>
          <p:cNvSpPr/>
          <p:nvPr/>
        </p:nvSpPr>
        <p:spPr>
          <a:xfrm>
            <a:off x="792957" y="880268"/>
            <a:ext cx="7558088" cy="523220"/>
          </a:xfrm>
          <a:prstGeom prst="rect">
            <a:avLst/>
          </a:prstGeom>
        </p:spPr>
        <p:txBody>
          <a:bodyPr wrap="square">
            <a:spAutoFit/>
          </a:bodyPr>
          <a:lstStyle/>
          <a:p>
            <a:pPr algn="ctr"/>
            <a:r>
              <a:rPr lang="vi-VN" b="1"/>
              <a:t>Đặt tên class mà không sợ bị trùng từ khóa. Quản lý theo một nhóm gọi là module có hệ thống.</a:t>
            </a:r>
            <a:endParaRPr lang="en-US">
              <a:solidFill>
                <a:srgbClr val="292B2C"/>
              </a:solidFill>
              <a:latin typeface="Roboto Condensed" panose="020B0604020202020204" charset="0"/>
              <a:ea typeface="Roboto Condensed" panose="020B0604020202020204" charset="0"/>
            </a:endParaRPr>
          </a:p>
        </p:txBody>
      </p:sp>
      <p:sp>
        <p:nvSpPr>
          <p:cNvPr id="11" name="Google Shape;268;p38"/>
          <p:cNvSpPr txBox="1">
            <a:spLocks noGrp="1"/>
          </p:cNvSpPr>
          <p:nvPr>
            <p:ph type="ctrTitle"/>
          </p:nvPr>
        </p:nvSpPr>
        <p:spPr>
          <a:xfrm>
            <a:off x="1786257" y="294183"/>
            <a:ext cx="5893274" cy="946200"/>
          </a:xfrm>
          <a:prstGeom prst="rect">
            <a:avLst/>
          </a:prstGeom>
        </p:spPr>
        <p:txBody>
          <a:bodyPr spcFirstLastPara="1" wrap="square" lIns="91425" tIns="91425" rIns="91425" bIns="91425" anchor="t" anchorCtr="0">
            <a:noAutofit/>
          </a:bodyPr>
          <a:lstStyle/>
          <a:p>
            <a:r>
              <a:rPr lang="en-US"/>
              <a:t>Namespace</a:t>
            </a:r>
          </a:p>
        </p:txBody>
      </p:sp>
      <p:sp>
        <p:nvSpPr>
          <p:cNvPr id="3" name="Rectangle 2"/>
          <p:cNvSpPr/>
          <p:nvPr/>
        </p:nvSpPr>
        <p:spPr>
          <a:xfrm>
            <a:off x="1657351" y="1403488"/>
            <a:ext cx="5829300" cy="3539430"/>
          </a:xfrm>
          <a:prstGeom prst="rect">
            <a:avLst/>
          </a:prstGeom>
        </p:spPr>
        <p:txBody>
          <a:bodyPr wrap="square">
            <a:spAutoFit/>
          </a:bodyPr>
          <a:lstStyle/>
          <a:p>
            <a:pPr>
              <a:buFont typeface="+mj-lt"/>
              <a:buAutoNum type="arabicPeriod"/>
            </a:pPr>
            <a:r>
              <a:rPr lang="en-US">
                <a:solidFill>
                  <a:srgbClr val="008200"/>
                </a:solidFill>
                <a:latin typeface="Consolas" panose="020B0609020204030204" pitchFamily="49" charset="0"/>
              </a:rPr>
              <a:t>//Namespace</a:t>
            </a: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module </a:t>
            </a:r>
            <a:r>
              <a:rPr lang="en-US" err="1">
                <a:latin typeface="Consolas" panose="020B0609020204030204" pitchFamily="49" charset="0"/>
              </a:rPr>
              <a:t>NuocNgot</a:t>
            </a:r>
            <a:r>
              <a:rPr lang="en-US">
                <a:latin typeface="Consolas" panose="020B0609020204030204" pitchFamily="49" charset="0"/>
              </a:rPr>
              <a:t> {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a:t>
            </a:r>
            <a:r>
              <a:rPr lang="en-US" b="1">
                <a:solidFill>
                  <a:srgbClr val="006699"/>
                </a:solidFill>
                <a:latin typeface="Consolas" panose="020B0609020204030204" pitchFamily="49" charset="0"/>
              </a:rPr>
              <a:t>export</a:t>
            </a:r>
            <a:r>
              <a:rPr lang="en-US">
                <a:latin typeface="Consolas" panose="020B0609020204030204" pitchFamily="49" charset="0"/>
              </a:rPr>
              <a:t> </a:t>
            </a:r>
            <a:r>
              <a:rPr lang="en-US" b="1">
                <a:solidFill>
                  <a:srgbClr val="006699"/>
                </a:solidFill>
                <a:latin typeface="Consolas" panose="020B0609020204030204" pitchFamily="49" charset="0"/>
              </a:rPr>
              <a:t>class</a:t>
            </a:r>
            <a:r>
              <a:rPr lang="en-US">
                <a:latin typeface="Consolas" panose="020B0609020204030204" pitchFamily="49" charset="0"/>
              </a:rPr>
              <a:t> String {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a:t>
            </a:r>
            <a:r>
              <a:rPr lang="en-US" b="1">
                <a:solidFill>
                  <a:srgbClr val="006699"/>
                </a:solidFill>
                <a:latin typeface="Consolas" panose="020B0609020204030204" pitchFamily="49" charset="0"/>
              </a:rPr>
              <a:t>export</a:t>
            </a:r>
            <a:r>
              <a:rPr lang="en-US">
                <a:latin typeface="Consolas" panose="020B0609020204030204" pitchFamily="49" charset="0"/>
              </a:rPr>
              <a:t> </a:t>
            </a:r>
            <a:r>
              <a:rPr lang="en-US" b="1">
                <a:solidFill>
                  <a:srgbClr val="006699"/>
                </a:solidFill>
                <a:latin typeface="Consolas" panose="020B0609020204030204" pitchFamily="49" charset="0"/>
              </a:rPr>
              <a:t>class</a:t>
            </a:r>
            <a:r>
              <a:rPr lang="en-US">
                <a:latin typeface="Consolas" panose="020B0609020204030204" pitchFamily="49" charset="0"/>
              </a:rPr>
              <a:t> Number {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test () : </a:t>
            </a:r>
            <a:r>
              <a:rPr lang="en-US" b="1">
                <a:solidFill>
                  <a:srgbClr val="006699"/>
                </a:solidFill>
                <a:latin typeface="Consolas" panose="020B0609020204030204" pitchFamily="49" charset="0"/>
              </a:rPr>
              <a:t>void</a:t>
            </a:r>
            <a:r>
              <a:rPr lang="en-US">
                <a:latin typeface="Consolas" panose="020B0609020204030204" pitchFamily="49" charset="0"/>
              </a:rPr>
              <a:t> {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console.log(</a:t>
            </a:r>
            <a:r>
              <a:rPr lang="en-US">
                <a:solidFill>
                  <a:srgbClr val="0000FF"/>
                </a:solidFill>
                <a:latin typeface="Consolas" panose="020B0609020204030204" pitchFamily="49" charset="0"/>
              </a:rPr>
              <a:t>'1 lit'</a:t>
            </a: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b="1" err="1">
                <a:solidFill>
                  <a:srgbClr val="006699"/>
                </a:solidFill>
                <a:latin typeface="Consolas" panose="020B0609020204030204" pitchFamily="49" charset="0"/>
              </a:rPr>
              <a:t>var</a:t>
            </a:r>
            <a:r>
              <a:rPr lang="en-US">
                <a:latin typeface="Consolas" panose="020B0609020204030204" pitchFamily="49" charset="0"/>
              </a:rPr>
              <a:t> coca = </a:t>
            </a:r>
            <a:r>
              <a:rPr lang="en-US" b="1">
                <a:solidFill>
                  <a:srgbClr val="006699"/>
                </a:solidFill>
                <a:latin typeface="Consolas" panose="020B0609020204030204" pitchFamily="49" charset="0"/>
              </a:rPr>
              <a:t>new</a:t>
            </a:r>
            <a:r>
              <a:rPr lang="en-US">
                <a:latin typeface="Consolas" panose="020B0609020204030204" pitchFamily="49" charset="0"/>
              </a:rPr>
              <a:t> </a:t>
            </a:r>
            <a:r>
              <a:rPr lang="en-US" err="1">
                <a:latin typeface="Consolas" panose="020B0609020204030204" pitchFamily="49" charset="0"/>
              </a:rPr>
              <a:t>NuocNgot.String</a:t>
            </a: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b="1" err="1">
                <a:solidFill>
                  <a:srgbClr val="006699"/>
                </a:solidFill>
                <a:latin typeface="Consolas" panose="020B0609020204030204" pitchFamily="49" charset="0"/>
              </a:rPr>
              <a:t>var</a:t>
            </a:r>
            <a:r>
              <a:rPr lang="en-US">
                <a:latin typeface="Consolas" panose="020B0609020204030204" pitchFamily="49" charset="0"/>
              </a:rPr>
              <a:t> </a:t>
            </a:r>
            <a:r>
              <a:rPr lang="en-US" err="1">
                <a:latin typeface="Consolas" panose="020B0609020204030204" pitchFamily="49" charset="0"/>
              </a:rPr>
              <a:t>pessi</a:t>
            </a:r>
            <a:r>
              <a:rPr lang="en-US">
                <a:latin typeface="Consolas" panose="020B0609020204030204" pitchFamily="49" charset="0"/>
              </a:rPr>
              <a:t> = </a:t>
            </a:r>
            <a:r>
              <a:rPr lang="en-US" b="1">
                <a:solidFill>
                  <a:srgbClr val="006699"/>
                </a:solidFill>
                <a:latin typeface="Consolas" panose="020B0609020204030204" pitchFamily="49" charset="0"/>
              </a:rPr>
              <a:t>new</a:t>
            </a:r>
            <a:r>
              <a:rPr lang="en-US">
                <a:latin typeface="Consolas" panose="020B0609020204030204" pitchFamily="49" charset="0"/>
              </a:rPr>
              <a:t> </a:t>
            </a:r>
            <a:r>
              <a:rPr lang="en-US" err="1">
                <a:latin typeface="Consolas" panose="020B0609020204030204" pitchFamily="49" charset="0"/>
              </a:rPr>
              <a:t>NuocNgot.Number</a:t>
            </a: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err="1">
                <a:latin typeface="Consolas" panose="020B0609020204030204" pitchFamily="49" charset="0"/>
              </a:rPr>
              <a:t>pessi.test</a:t>
            </a:r>
            <a:r>
              <a:rPr lang="en-US">
                <a:latin typeface="Consolas" panose="020B0609020204030204" pitchFamily="49" charset="0"/>
              </a:rPr>
              <a:t>(); </a:t>
            </a:r>
            <a:endParaRPr lang="en-US">
              <a:solidFill>
                <a:srgbClr val="5C5C5C"/>
              </a:solidFill>
              <a:latin typeface="Consolas" panose="020B0609020204030204" pitchFamily="49" charset="0"/>
            </a:endParaRPr>
          </a:p>
        </p:txBody>
      </p:sp>
    </p:spTree>
    <p:extLst>
      <p:ext uri="{BB962C8B-B14F-4D97-AF65-F5344CB8AC3E}">
        <p14:creationId xmlns:p14="http://schemas.microsoft.com/office/powerpoint/2010/main" val="7040182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4" name="Rectangle 3"/>
          <p:cNvSpPr/>
          <p:nvPr/>
        </p:nvSpPr>
        <p:spPr>
          <a:xfrm>
            <a:off x="621505" y="1189175"/>
            <a:ext cx="4321970" cy="3308598"/>
          </a:xfrm>
          <a:prstGeom prst="rect">
            <a:avLst/>
          </a:prstGeom>
        </p:spPr>
        <p:txBody>
          <a:bodyPr wrap="square">
            <a:spAutoFit/>
          </a:bodyPr>
          <a:lstStyle/>
          <a:p>
            <a:pPr>
              <a:buFont typeface="+mj-lt"/>
              <a:buAutoNum type="arabicPeriod"/>
            </a:pPr>
            <a:r>
              <a:rPr lang="en-US" sz="1100">
                <a:solidFill>
                  <a:srgbClr val="008200"/>
                </a:solidFill>
                <a:latin typeface="Consolas" panose="020B0609020204030204" pitchFamily="49" charset="0"/>
              </a:rPr>
              <a:t>//Generic </a:t>
            </a:r>
            <a:r>
              <a:rPr lang="en-US" sz="1100">
                <a:latin typeface="Consolas" panose="020B0609020204030204" pitchFamily="49" charset="0"/>
              </a:rPr>
              <a:t>  </a:t>
            </a:r>
            <a:endParaRPr lang="en-US" sz="1100">
              <a:solidFill>
                <a:srgbClr val="5C5C5C"/>
              </a:solidFill>
              <a:latin typeface="Consolas" panose="020B0609020204030204" pitchFamily="49" charset="0"/>
            </a:endParaRPr>
          </a:p>
          <a:p>
            <a:pPr>
              <a:buFont typeface="+mj-lt"/>
              <a:buAutoNum type="arabicPeriod"/>
            </a:pPr>
            <a:r>
              <a:rPr lang="en-US" sz="1100">
                <a:solidFill>
                  <a:srgbClr val="008200"/>
                </a:solidFill>
                <a:latin typeface="Consolas" panose="020B0609020204030204" pitchFamily="49" charset="0"/>
              </a:rPr>
              <a:t>//#Normal</a:t>
            </a:r>
            <a:r>
              <a:rPr lang="en-US" sz="1100">
                <a:latin typeface="Consolas" panose="020B0609020204030204" pitchFamily="49" charset="0"/>
              </a:rPr>
              <a:t>  </a:t>
            </a:r>
            <a:endParaRPr lang="en-US" sz="1100">
              <a:solidFill>
                <a:srgbClr val="5C5C5C"/>
              </a:solidFill>
              <a:latin typeface="Consolas" panose="020B0609020204030204" pitchFamily="49" charset="0"/>
            </a:endParaRPr>
          </a:p>
          <a:p>
            <a:pPr>
              <a:buFont typeface="+mj-lt"/>
              <a:buAutoNum type="arabicPeriod"/>
            </a:pPr>
            <a:r>
              <a:rPr lang="en-US" sz="1100" b="1">
                <a:solidFill>
                  <a:srgbClr val="006699"/>
                </a:solidFill>
                <a:latin typeface="Consolas" panose="020B0609020204030204" pitchFamily="49" charset="0"/>
              </a:rPr>
              <a:t>function</a:t>
            </a:r>
            <a:r>
              <a:rPr lang="en-US" sz="1100">
                <a:latin typeface="Consolas" panose="020B0609020204030204" pitchFamily="49" charset="0"/>
              </a:rPr>
              <a:t> </a:t>
            </a:r>
            <a:r>
              <a:rPr lang="en-US" sz="1100" err="1">
                <a:latin typeface="Consolas" panose="020B0609020204030204" pitchFamily="49" charset="0"/>
              </a:rPr>
              <a:t>getDataNumber</a:t>
            </a:r>
            <a:r>
              <a:rPr lang="en-US" sz="1100">
                <a:latin typeface="Consolas" panose="020B0609020204030204" pitchFamily="49" charset="0"/>
              </a:rPr>
              <a:t>(x : number) : number {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a:t>
            </a:r>
            <a:r>
              <a:rPr lang="en-US" sz="1100" b="1">
                <a:solidFill>
                  <a:srgbClr val="006699"/>
                </a:solidFill>
                <a:latin typeface="Consolas" panose="020B0609020204030204" pitchFamily="49" charset="0"/>
              </a:rPr>
              <a:t>return</a:t>
            </a:r>
            <a:r>
              <a:rPr lang="en-US" sz="1100">
                <a:latin typeface="Consolas" panose="020B0609020204030204" pitchFamily="49" charset="0"/>
              </a:rPr>
              <a:t> x;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a:t>
            </a:r>
            <a:endParaRPr lang="en-US" sz="1100">
              <a:solidFill>
                <a:srgbClr val="5C5C5C"/>
              </a:solidFill>
              <a:latin typeface="Consolas" panose="020B0609020204030204" pitchFamily="49" charset="0"/>
            </a:endParaRPr>
          </a:p>
          <a:p>
            <a:pPr>
              <a:buFont typeface="+mj-lt"/>
              <a:buAutoNum type="arabicPeriod"/>
            </a:pPr>
            <a:r>
              <a:rPr lang="en-US" sz="1100" b="1">
                <a:solidFill>
                  <a:srgbClr val="006699"/>
                </a:solidFill>
                <a:latin typeface="Consolas" panose="020B0609020204030204" pitchFamily="49" charset="0"/>
              </a:rPr>
              <a:t>function</a:t>
            </a:r>
            <a:r>
              <a:rPr lang="en-US" sz="1100">
                <a:latin typeface="Consolas" panose="020B0609020204030204" pitchFamily="49" charset="0"/>
              </a:rPr>
              <a:t> </a:t>
            </a:r>
            <a:r>
              <a:rPr lang="en-US" sz="1100" err="1">
                <a:latin typeface="Consolas" panose="020B0609020204030204" pitchFamily="49" charset="0"/>
              </a:rPr>
              <a:t>getDataString</a:t>
            </a:r>
            <a:r>
              <a:rPr lang="en-US" sz="1100">
                <a:latin typeface="Consolas" panose="020B0609020204030204" pitchFamily="49" charset="0"/>
              </a:rPr>
              <a:t>(x : string) : string {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a:t>
            </a:r>
            <a:r>
              <a:rPr lang="en-US" sz="1100" b="1">
                <a:solidFill>
                  <a:srgbClr val="006699"/>
                </a:solidFill>
                <a:latin typeface="Consolas" panose="020B0609020204030204" pitchFamily="49" charset="0"/>
              </a:rPr>
              <a:t>return</a:t>
            </a:r>
            <a:r>
              <a:rPr lang="en-US" sz="1100">
                <a:latin typeface="Consolas" panose="020B0609020204030204" pitchFamily="49" charset="0"/>
              </a:rPr>
              <a:t> x;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a:t>
            </a:r>
            <a:endParaRPr lang="en-US" sz="1100">
              <a:solidFill>
                <a:srgbClr val="5C5C5C"/>
              </a:solidFill>
              <a:latin typeface="Consolas" panose="020B0609020204030204" pitchFamily="49" charset="0"/>
            </a:endParaRPr>
          </a:p>
          <a:p>
            <a:pPr>
              <a:buFont typeface="+mj-lt"/>
              <a:buAutoNum type="arabicPeriod"/>
            </a:pPr>
            <a:r>
              <a:rPr lang="en-US" sz="1100" b="1">
                <a:solidFill>
                  <a:srgbClr val="006699"/>
                </a:solidFill>
                <a:latin typeface="Consolas" panose="020B0609020204030204" pitchFamily="49" charset="0"/>
              </a:rPr>
              <a:t>function</a:t>
            </a:r>
            <a:r>
              <a:rPr lang="en-US" sz="1100">
                <a:latin typeface="Consolas" panose="020B0609020204030204" pitchFamily="49" charset="0"/>
              </a:rPr>
              <a:t> </a:t>
            </a:r>
            <a:r>
              <a:rPr lang="en-US" sz="1100" err="1">
                <a:latin typeface="Consolas" panose="020B0609020204030204" pitchFamily="49" charset="0"/>
              </a:rPr>
              <a:t>getDataBoolean</a:t>
            </a:r>
            <a:r>
              <a:rPr lang="en-US" sz="1100">
                <a:latin typeface="Consolas" panose="020B0609020204030204" pitchFamily="49" charset="0"/>
              </a:rPr>
              <a:t>(x : </a:t>
            </a:r>
            <a:r>
              <a:rPr lang="en-US" sz="1100" b="1" err="1">
                <a:solidFill>
                  <a:srgbClr val="006699"/>
                </a:solidFill>
                <a:latin typeface="Consolas" panose="020B0609020204030204" pitchFamily="49" charset="0"/>
              </a:rPr>
              <a:t>boolean</a:t>
            </a:r>
            <a:r>
              <a:rPr lang="en-US" sz="1100">
                <a:latin typeface="Consolas" panose="020B0609020204030204" pitchFamily="49" charset="0"/>
              </a:rPr>
              <a:t>) : </a:t>
            </a:r>
            <a:r>
              <a:rPr lang="en-US" sz="1100" b="1" err="1">
                <a:solidFill>
                  <a:srgbClr val="006699"/>
                </a:solidFill>
                <a:latin typeface="Consolas" panose="020B0609020204030204" pitchFamily="49" charset="0"/>
              </a:rPr>
              <a:t>boolean</a:t>
            </a:r>
            <a:r>
              <a:rPr lang="en-US" sz="1100">
                <a:latin typeface="Consolas" panose="020B0609020204030204" pitchFamily="49" charset="0"/>
              </a:rPr>
              <a:t> {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a:t>
            </a:r>
            <a:r>
              <a:rPr lang="en-US" sz="1100" b="1">
                <a:solidFill>
                  <a:srgbClr val="006699"/>
                </a:solidFill>
                <a:latin typeface="Consolas" panose="020B0609020204030204" pitchFamily="49" charset="0"/>
              </a:rPr>
              <a:t>return</a:t>
            </a:r>
            <a:r>
              <a:rPr lang="en-US" sz="1100">
                <a:latin typeface="Consolas" panose="020B0609020204030204" pitchFamily="49" charset="0"/>
              </a:rPr>
              <a:t> x;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console.log(</a:t>
            </a:r>
            <a:r>
              <a:rPr lang="en-US" sz="1100" err="1">
                <a:latin typeface="Consolas" panose="020B0609020204030204" pitchFamily="49" charset="0"/>
              </a:rPr>
              <a:t>getDataNumber</a:t>
            </a:r>
            <a:r>
              <a:rPr lang="en-US" sz="1100">
                <a:latin typeface="Consolas" panose="020B0609020204030204" pitchFamily="49" charset="0"/>
              </a:rPr>
              <a:t>(9));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a:t>
            </a:r>
            <a:endParaRPr lang="en-US" sz="1100">
              <a:solidFill>
                <a:srgbClr val="5C5C5C"/>
              </a:solidFill>
              <a:latin typeface="Consolas" panose="020B0609020204030204" pitchFamily="49" charset="0"/>
            </a:endParaRPr>
          </a:p>
          <a:p>
            <a:pPr>
              <a:buFont typeface="+mj-lt"/>
              <a:buAutoNum type="arabicPeriod"/>
            </a:pPr>
            <a:r>
              <a:rPr lang="en-US" sz="1100">
                <a:solidFill>
                  <a:srgbClr val="008200"/>
                </a:solidFill>
                <a:latin typeface="Consolas" panose="020B0609020204030204" pitchFamily="49" charset="0"/>
              </a:rPr>
              <a:t>//#Use Generic</a:t>
            </a:r>
            <a:r>
              <a:rPr lang="en-US" sz="1100">
                <a:latin typeface="Consolas" panose="020B0609020204030204" pitchFamily="49" charset="0"/>
              </a:rPr>
              <a:t>  </a:t>
            </a:r>
            <a:endParaRPr lang="en-US" sz="1100">
              <a:solidFill>
                <a:srgbClr val="5C5C5C"/>
              </a:solidFill>
              <a:latin typeface="Consolas" panose="020B0609020204030204" pitchFamily="49" charset="0"/>
            </a:endParaRPr>
          </a:p>
          <a:p>
            <a:pPr>
              <a:buFont typeface="+mj-lt"/>
              <a:buAutoNum type="arabicPeriod"/>
            </a:pPr>
            <a:r>
              <a:rPr lang="en-US" sz="1100" b="1">
                <a:solidFill>
                  <a:srgbClr val="006699"/>
                </a:solidFill>
                <a:latin typeface="Consolas" panose="020B0609020204030204" pitchFamily="49" charset="0"/>
              </a:rPr>
              <a:t>function</a:t>
            </a:r>
            <a:r>
              <a:rPr lang="en-US" sz="1100">
                <a:latin typeface="Consolas" panose="020B0609020204030204" pitchFamily="49" charset="0"/>
              </a:rPr>
              <a:t> </a:t>
            </a:r>
            <a:r>
              <a:rPr lang="en-US" sz="1100" err="1">
                <a:latin typeface="Consolas" panose="020B0609020204030204" pitchFamily="49" charset="0"/>
              </a:rPr>
              <a:t>getData</a:t>
            </a:r>
            <a:r>
              <a:rPr lang="en-US" sz="1100">
                <a:latin typeface="Consolas" panose="020B0609020204030204" pitchFamily="49" charset="0"/>
              </a:rPr>
              <a:t>&lt;T&gt;(x : T) : T {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a:t>
            </a:r>
            <a:r>
              <a:rPr lang="en-US" sz="1100" b="1">
                <a:solidFill>
                  <a:srgbClr val="006699"/>
                </a:solidFill>
                <a:latin typeface="Consolas" panose="020B0609020204030204" pitchFamily="49" charset="0"/>
              </a:rPr>
              <a:t>return</a:t>
            </a:r>
            <a:r>
              <a:rPr lang="en-US" sz="1100">
                <a:latin typeface="Consolas" panose="020B0609020204030204" pitchFamily="49" charset="0"/>
              </a:rPr>
              <a:t> x;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console.log(</a:t>
            </a:r>
            <a:r>
              <a:rPr lang="en-US" sz="1100" err="1">
                <a:latin typeface="Consolas" panose="020B0609020204030204" pitchFamily="49" charset="0"/>
              </a:rPr>
              <a:t>getData</a:t>
            </a:r>
            <a:r>
              <a:rPr lang="en-US" sz="1100">
                <a:latin typeface="Consolas" panose="020B0609020204030204" pitchFamily="49" charset="0"/>
              </a:rPr>
              <a:t>&lt;string&gt;(</a:t>
            </a:r>
            <a:r>
              <a:rPr lang="en-US" sz="1100">
                <a:solidFill>
                  <a:srgbClr val="0000FF"/>
                </a:solidFill>
                <a:latin typeface="Consolas" panose="020B0609020204030204" pitchFamily="49" charset="0"/>
              </a:rPr>
              <a:t>"day la string"</a:t>
            </a:r>
            <a:r>
              <a:rPr lang="en-US" sz="1100">
                <a:latin typeface="Consolas" panose="020B0609020204030204" pitchFamily="49" charset="0"/>
              </a:rPr>
              <a:t>));  </a:t>
            </a:r>
            <a:endParaRPr lang="en-US" sz="1100">
              <a:solidFill>
                <a:srgbClr val="5C5C5C"/>
              </a:solidFill>
              <a:latin typeface="Consolas" panose="020B0609020204030204" pitchFamily="49" charset="0"/>
            </a:endParaRPr>
          </a:p>
        </p:txBody>
      </p:sp>
      <p:sp>
        <p:nvSpPr>
          <p:cNvPr id="5" name="Rectangle 4"/>
          <p:cNvSpPr/>
          <p:nvPr/>
        </p:nvSpPr>
        <p:spPr>
          <a:xfrm>
            <a:off x="4764880" y="1724710"/>
            <a:ext cx="4572000" cy="1785104"/>
          </a:xfrm>
          <a:prstGeom prst="rect">
            <a:avLst/>
          </a:prstGeom>
        </p:spPr>
        <p:txBody>
          <a:bodyPr>
            <a:spAutoFit/>
          </a:bodyPr>
          <a:lstStyle/>
          <a:p>
            <a:pPr>
              <a:buFont typeface="+mj-lt"/>
              <a:buAutoNum type="arabicPeriod"/>
            </a:pPr>
            <a:r>
              <a:rPr lang="en-US" sz="1100" b="1">
                <a:solidFill>
                  <a:srgbClr val="006699"/>
                </a:solidFill>
                <a:latin typeface="Consolas" panose="020B0609020204030204" pitchFamily="49" charset="0"/>
              </a:rPr>
              <a:t>class</a:t>
            </a:r>
            <a:r>
              <a:rPr lang="en-US" sz="1100">
                <a:latin typeface="Consolas" panose="020B0609020204030204" pitchFamily="49" charset="0"/>
              </a:rPr>
              <a:t> </a:t>
            </a:r>
            <a:r>
              <a:rPr lang="en-US" sz="1100" err="1">
                <a:latin typeface="Consolas" panose="020B0609020204030204" pitchFamily="49" charset="0"/>
              </a:rPr>
              <a:t>MayTinh</a:t>
            </a:r>
            <a:r>
              <a:rPr lang="en-US" sz="1100">
                <a:latin typeface="Consolas" panose="020B0609020204030204" pitchFamily="49" charset="0"/>
              </a:rPr>
              <a:t> {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a:t>
            </a:r>
            <a:r>
              <a:rPr lang="en-US" sz="1100" b="1">
                <a:solidFill>
                  <a:srgbClr val="006699"/>
                </a:solidFill>
                <a:latin typeface="Consolas" panose="020B0609020204030204" pitchFamily="49" charset="0"/>
              </a:rPr>
              <a:t>static</a:t>
            </a:r>
            <a:r>
              <a:rPr lang="en-US" sz="1100">
                <a:latin typeface="Consolas" panose="020B0609020204030204" pitchFamily="49" charset="0"/>
              </a:rPr>
              <a:t> </a:t>
            </a:r>
            <a:r>
              <a:rPr lang="en-US" sz="1100" err="1">
                <a:latin typeface="Consolas" panose="020B0609020204030204" pitchFamily="49" charset="0"/>
              </a:rPr>
              <a:t>XemThongTin</a:t>
            </a:r>
            <a:r>
              <a:rPr lang="en-US" sz="1100">
                <a:latin typeface="Consolas" panose="020B0609020204030204" pitchFamily="49" charset="0"/>
              </a:rPr>
              <a:t>&lt;T&gt; (x : T[]) : </a:t>
            </a:r>
            <a:r>
              <a:rPr lang="en-US" sz="1100" b="1">
                <a:solidFill>
                  <a:srgbClr val="006699"/>
                </a:solidFill>
                <a:latin typeface="Consolas" panose="020B0609020204030204" pitchFamily="49" charset="0"/>
              </a:rPr>
              <a:t>void</a:t>
            </a:r>
            <a:r>
              <a:rPr lang="en-US" sz="1100">
                <a:latin typeface="Consolas" panose="020B0609020204030204" pitchFamily="49" charset="0"/>
              </a:rPr>
              <a:t> {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a:t>
            </a:r>
            <a:r>
              <a:rPr lang="en-US" sz="1100" b="1">
                <a:solidFill>
                  <a:srgbClr val="006699"/>
                </a:solidFill>
                <a:latin typeface="Consolas" panose="020B0609020204030204" pitchFamily="49" charset="0"/>
              </a:rPr>
              <a:t>for</a:t>
            </a:r>
            <a:r>
              <a:rPr lang="en-US" sz="1100">
                <a:latin typeface="Consolas" panose="020B0609020204030204" pitchFamily="49" charset="0"/>
              </a:rPr>
              <a:t> (</a:t>
            </a:r>
            <a:r>
              <a:rPr lang="en-US" sz="1100" b="1" err="1">
                <a:solidFill>
                  <a:srgbClr val="006699"/>
                </a:solidFill>
                <a:latin typeface="Consolas" panose="020B0609020204030204" pitchFamily="49" charset="0"/>
              </a:rPr>
              <a:t>var</a:t>
            </a:r>
            <a:r>
              <a:rPr lang="en-US" sz="1100">
                <a:latin typeface="Consolas" panose="020B0609020204030204" pitchFamily="49" charset="0"/>
              </a:rPr>
              <a:t> </a:t>
            </a:r>
            <a:r>
              <a:rPr lang="en-US" sz="1100" err="1">
                <a:latin typeface="Consolas" panose="020B0609020204030204" pitchFamily="49" charset="0"/>
              </a:rPr>
              <a:t>i</a:t>
            </a:r>
            <a:r>
              <a:rPr lang="en-US" sz="1100">
                <a:latin typeface="Consolas" panose="020B0609020204030204" pitchFamily="49" charset="0"/>
              </a:rPr>
              <a:t> = 0; </a:t>
            </a:r>
            <a:r>
              <a:rPr lang="en-US" sz="1100" err="1">
                <a:latin typeface="Consolas" panose="020B0609020204030204" pitchFamily="49" charset="0"/>
              </a:rPr>
              <a:t>i</a:t>
            </a:r>
            <a:r>
              <a:rPr lang="en-US" sz="1100">
                <a:latin typeface="Consolas" panose="020B0609020204030204" pitchFamily="49" charset="0"/>
              </a:rPr>
              <a:t> &lt; </a:t>
            </a:r>
            <a:r>
              <a:rPr lang="en-US" sz="1100" err="1">
                <a:latin typeface="Consolas" panose="020B0609020204030204" pitchFamily="49" charset="0"/>
              </a:rPr>
              <a:t>x.length</a:t>
            </a:r>
            <a:r>
              <a:rPr lang="en-US" sz="1100">
                <a:latin typeface="Consolas" panose="020B0609020204030204" pitchFamily="49" charset="0"/>
              </a:rPr>
              <a:t>; </a:t>
            </a:r>
            <a:r>
              <a:rPr lang="en-US" sz="1100" err="1">
                <a:latin typeface="Consolas" panose="020B0609020204030204" pitchFamily="49" charset="0"/>
              </a:rPr>
              <a:t>i</a:t>
            </a:r>
            <a:r>
              <a:rPr lang="en-US" sz="1100">
                <a:latin typeface="Consolas" panose="020B0609020204030204" pitchFamily="49" charset="0"/>
              </a:rPr>
              <a:t>++) {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console.log(x[</a:t>
            </a:r>
            <a:r>
              <a:rPr lang="en-US" sz="1100" err="1">
                <a:latin typeface="Consolas" panose="020B0609020204030204" pitchFamily="49" charset="0"/>
              </a:rPr>
              <a:t>i</a:t>
            </a:r>
            <a:r>
              <a:rPr lang="en-US" sz="1100">
                <a:latin typeface="Consolas" panose="020B0609020204030204" pitchFamily="49" charset="0"/>
              </a:rPr>
              <a:t>]);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a:t>
            </a:r>
            <a:endParaRPr lang="en-US" sz="1100">
              <a:solidFill>
                <a:srgbClr val="5C5C5C"/>
              </a:solidFill>
              <a:latin typeface="Consolas" panose="020B0609020204030204" pitchFamily="49" charset="0"/>
            </a:endParaRPr>
          </a:p>
          <a:p>
            <a:pPr>
              <a:buFont typeface="+mj-lt"/>
              <a:buAutoNum type="arabicPeriod"/>
            </a:pPr>
            <a:r>
              <a:rPr lang="en-US" sz="1100" err="1">
                <a:latin typeface="Consolas" panose="020B0609020204030204" pitchFamily="49" charset="0"/>
              </a:rPr>
              <a:t>MayTinh.XemThongTin</a:t>
            </a:r>
            <a:r>
              <a:rPr lang="en-US" sz="1100">
                <a:latin typeface="Consolas" panose="020B0609020204030204" pitchFamily="49" charset="0"/>
              </a:rPr>
              <a:t>&lt;string&gt;([</a:t>
            </a:r>
            <a:r>
              <a:rPr lang="en-US" sz="1100">
                <a:solidFill>
                  <a:srgbClr val="0000FF"/>
                </a:solidFill>
                <a:latin typeface="Consolas" panose="020B0609020204030204" pitchFamily="49" charset="0"/>
              </a:rPr>
              <a:t>'HP'</a:t>
            </a:r>
            <a:r>
              <a:rPr lang="en-US" sz="1100">
                <a:latin typeface="Consolas" panose="020B0609020204030204" pitchFamily="49" charset="0"/>
              </a:rPr>
              <a:t>, </a:t>
            </a:r>
            <a:r>
              <a:rPr lang="en-US" sz="1100">
                <a:solidFill>
                  <a:srgbClr val="0000FF"/>
                </a:solidFill>
                <a:latin typeface="Consolas" panose="020B0609020204030204" pitchFamily="49" charset="0"/>
              </a:rPr>
              <a:t>'Dell'</a:t>
            </a:r>
            <a:r>
              <a:rPr lang="en-US" sz="1100">
                <a:latin typeface="Consolas" panose="020B0609020204030204" pitchFamily="49" charset="0"/>
              </a:rPr>
              <a:t>, </a:t>
            </a:r>
            <a:r>
              <a:rPr lang="en-US" sz="1100">
                <a:solidFill>
                  <a:srgbClr val="0000FF"/>
                </a:solidFill>
                <a:latin typeface="Consolas" panose="020B0609020204030204" pitchFamily="49" charset="0"/>
              </a:rPr>
              <a:t>'Asus'</a:t>
            </a:r>
            <a:r>
              <a:rPr lang="en-US" sz="1100">
                <a:latin typeface="Consolas" panose="020B0609020204030204" pitchFamily="49" charset="0"/>
              </a:rPr>
              <a:t>]);  </a:t>
            </a:r>
            <a:endParaRPr lang="en-US" sz="1100">
              <a:solidFill>
                <a:srgbClr val="5C5C5C"/>
              </a:solidFill>
              <a:latin typeface="Consolas" panose="020B0609020204030204" pitchFamily="49" charset="0"/>
            </a:endParaRPr>
          </a:p>
          <a:p>
            <a:pPr>
              <a:buFont typeface="+mj-lt"/>
              <a:buAutoNum type="arabicPeriod"/>
            </a:pPr>
            <a:r>
              <a:rPr lang="en-US" sz="1100" err="1">
                <a:latin typeface="Consolas" panose="020B0609020204030204" pitchFamily="49" charset="0"/>
              </a:rPr>
              <a:t>MayTinh.XemThongTin</a:t>
            </a:r>
            <a:r>
              <a:rPr lang="en-US" sz="1100">
                <a:latin typeface="Consolas" panose="020B0609020204030204" pitchFamily="49" charset="0"/>
              </a:rPr>
              <a:t>&lt;any&gt;([</a:t>
            </a:r>
            <a:r>
              <a:rPr lang="en-US" sz="1100">
                <a:solidFill>
                  <a:srgbClr val="0000FF"/>
                </a:solidFill>
                <a:latin typeface="Consolas" panose="020B0609020204030204" pitchFamily="49" charset="0"/>
              </a:rPr>
              <a:t>'HP'</a:t>
            </a:r>
            <a:r>
              <a:rPr lang="en-US" sz="1100">
                <a:latin typeface="Consolas" panose="020B0609020204030204" pitchFamily="49" charset="0"/>
              </a:rPr>
              <a:t>, 9000000, </a:t>
            </a:r>
            <a:r>
              <a:rPr lang="en-US" sz="1100">
                <a:solidFill>
                  <a:srgbClr val="0000FF"/>
                </a:solidFill>
                <a:latin typeface="Consolas" panose="020B0609020204030204" pitchFamily="49" charset="0"/>
              </a:rPr>
              <a:t>'Asus'</a:t>
            </a:r>
            <a:r>
              <a:rPr lang="en-US" sz="1100">
                <a:latin typeface="Consolas" panose="020B0609020204030204" pitchFamily="49" charset="0"/>
              </a:rPr>
              <a:t>]); </a:t>
            </a:r>
            <a:endParaRPr lang="en-US" sz="1100">
              <a:solidFill>
                <a:srgbClr val="5C5C5C"/>
              </a:solidFill>
              <a:latin typeface="Consolas" panose="020B0609020204030204" pitchFamily="49" charset="0"/>
            </a:endParaRPr>
          </a:p>
        </p:txBody>
      </p:sp>
      <p:sp>
        <p:nvSpPr>
          <p:cNvPr id="6" name="Title 5"/>
          <p:cNvSpPr>
            <a:spLocks noGrp="1"/>
          </p:cNvSpPr>
          <p:nvPr>
            <p:ph type="ctrTitle"/>
          </p:nvPr>
        </p:nvSpPr>
        <p:spPr/>
        <p:txBody>
          <a:bodyPr/>
          <a:lstStyle/>
          <a:p>
            <a:r>
              <a:rPr lang="en-US"/>
              <a:t>Generic </a:t>
            </a:r>
          </a:p>
        </p:txBody>
      </p:sp>
    </p:spTree>
    <p:extLst>
      <p:ext uri="{BB962C8B-B14F-4D97-AF65-F5344CB8AC3E}">
        <p14:creationId xmlns:p14="http://schemas.microsoft.com/office/powerpoint/2010/main" val="28436259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ctrTitle"/>
          </p:nvPr>
        </p:nvSpPr>
        <p:spPr>
          <a:xfrm flipH="1">
            <a:off x="1122730" y="2709412"/>
            <a:ext cx="5005500" cy="1022100"/>
          </a:xfrm>
          <a:prstGeom prst="rect">
            <a:avLst/>
          </a:prstGeom>
        </p:spPr>
        <p:txBody>
          <a:bodyPr spcFirstLastPara="1" wrap="square" lIns="91425" tIns="91425" rIns="91425" bIns="91425" anchor="ctr" anchorCtr="0">
            <a:noAutofit/>
          </a:bodyPr>
          <a:lstStyle/>
          <a:p>
            <a:pPr lvl="0">
              <a:buClr>
                <a:schemeClr val="dk1"/>
              </a:buClr>
            </a:pPr>
            <a:r>
              <a:rPr lang="vi-VN" sz="2400"/>
              <a:t>Ngôn ngữ Typescript và các cú pháp cơ bản</a:t>
            </a:r>
          </a:p>
        </p:txBody>
      </p:sp>
      <p:sp>
        <p:nvSpPr>
          <p:cNvPr id="176" name="Google Shape;176;p31"/>
          <p:cNvSpPr txBox="1">
            <a:spLocks noGrp="1"/>
          </p:cNvSpPr>
          <p:nvPr>
            <p:ph type="title" idx="2"/>
          </p:nvPr>
        </p:nvSpPr>
        <p:spPr>
          <a:xfrm flipH="1">
            <a:off x="1122730" y="1658832"/>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mtClean="0"/>
              <a:t>I</a:t>
            </a:r>
            <a:endParaRPr/>
          </a:p>
        </p:txBody>
      </p:sp>
      <p:cxnSp>
        <p:nvCxnSpPr>
          <p:cNvPr id="177" name="Google Shape;177;p31"/>
          <p:cNvCxnSpPr/>
          <p:nvPr/>
        </p:nvCxnSpPr>
        <p:spPr>
          <a:xfrm>
            <a:off x="0" y="4028275"/>
            <a:ext cx="1561500" cy="0"/>
          </a:xfrm>
          <a:prstGeom prst="straightConnector1">
            <a:avLst/>
          </a:prstGeom>
          <a:noFill/>
          <a:ln w="9525" cap="flat" cmpd="sng">
            <a:solidFill>
              <a:schemeClr val="dk1"/>
            </a:solidFill>
            <a:prstDash val="solid"/>
            <a:round/>
            <a:headEnd type="none" w="med" len="med"/>
            <a:tailEnd type="none" w="med" len="med"/>
          </a:ln>
        </p:spPr>
      </p:cxnSp>
      <p:sp>
        <p:nvSpPr>
          <p:cNvPr id="178" name="Google Shape;178;p31"/>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p>
            <a:pPr marL="0" lvl="0" indent="0"/>
            <a:r>
              <a:rPr lang="en" smtClean="0"/>
              <a:t>Giới thiệu ngôn ngữ </a:t>
            </a:r>
            <a:r>
              <a:rPr lang="vi-VN" smtClean="0"/>
              <a:t>Typescript</a:t>
            </a:r>
            <a:r>
              <a:rPr lang="en-US" smtClean="0"/>
              <a:t> </a:t>
            </a:r>
            <a:r>
              <a:rPr lang="en-US" err="1" smtClean="0"/>
              <a:t>và</a:t>
            </a:r>
            <a:r>
              <a:rPr lang="en-US" smtClean="0"/>
              <a:t> </a:t>
            </a:r>
            <a:r>
              <a:rPr lang="en-US" err="1" smtClean="0"/>
              <a:t>các</a:t>
            </a:r>
            <a:r>
              <a:rPr lang="en-US" smtClean="0"/>
              <a:t> </a:t>
            </a:r>
            <a:r>
              <a:rPr lang="en-US" err="1" smtClean="0"/>
              <a:t>cú</a:t>
            </a:r>
            <a:r>
              <a:rPr lang="en-US" smtClean="0"/>
              <a:t> </a:t>
            </a:r>
            <a:r>
              <a:rPr lang="en-US" err="1" smtClean="0"/>
              <a:t>pháp</a:t>
            </a:r>
            <a:r>
              <a:rPr lang="en-US" smtClean="0"/>
              <a:t> </a:t>
            </a:r>
            <a:r>
              <a:rPr lang="en-US" err="1" smtClean="0"/>
              <a:t>cơ</a:t>
            </a:r>
            <a:r>
              <a:rPr lang="en-US" smtClean="0"/>
              <a:t> </a:t>
            </a:r>
            <a:r>
              <a:rPr lang="en-US" err="1" smtClean="0"/>
              <a:t>bản</a:t>
            </a:r>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46"/>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r>
              <a:rPr lang="en-US"/>
              <a:t>TypeScript so với JavaScript</a:t>
            </a:r>
          </a:p>
        </p:txBody>
      </p:sp>
      <p:sp>
        <p:nvSpPr>
          <p:cNvPr id="432" name="Google Shape;432;p46"/>
          <p:cNvSpPr txBox="1">
            <a:spLocks noGrp="1"/>
          </p:cNvSpPr>
          <p:nvPr>
            <p:ph type="title" idx="2"/>
          </p:nvPr>
        </p:nvSpPr>
        <p:spPr>
          <a:xfrm flipH="1">
            <a:off x="2260329" y="150098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mtClean="0"/>
              <a:t>04</a:t>
            </a:r>
            <a:endParaRPr/>
          </a:p>
        </p:txBody>
      </p:sp>
      <p:cxnSp>
        <p:nvCxnSpPr>
          <p:cNvPr id="433" name="Google Shape;433;p46"/>
          <p:cNvCxnSpPr/>
          <p:nvPr/>
        </p:nvCxnSpPr>
        <p:spPr>
          <a:xfrm>
            <a:off x="2162075" y="-35700"/>
            <a:ext cx="0" cy="23826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r>
              <a:rPr lang="en-US" smtClean="0"/>
              <a:t>4) </a:t>
            </a:r>
            <a:r>
              <a:rPr lang="en-US"/>
              <a:t>TypeScript so với JavaScript</a:t>
            </a:r>
          </a:p>
        </p:txBody>
      </p:sp>
      <p:sp>
        <p:nvSpPr>
          <p:cNvPr id="5" name="Rectangle 4"/>
          <p:cNvSpPr/>
          <p:nvPr/>
        </p:nvSpPr>
        <p:spPr>
          <a:xfrm>
            <a:off x="314813" y="891600"/>
            <a:ext cx="1685924" cy="276999"/>
          </a:xfrm>
          <a:prstGeom prst="rect">
            <a:avLst/>
          </a:prstGeom>
        </p:spPr>
        <p:txBody>
          <a:bodyPr wrap="square">
            <a:spAutoFit/>
          </a:bodyPr>
          <a:lstStyle/>
          <a:p>
            <a:r>
              <a:rPr lang="en-US" sz="1200" b="1">
                <a:solidFill>
                  <a:srgbClr val="5C5C5C"/>
                </a:solidFill>
                <a:latin typeface="Consolas" panose="020B0609020204030204" pitchFamily="49" charset="0"/>
              </a:rPr>
              <a:t>Chú thích kiểu</a:t>
            </a:r>
          </a:p>
        </p:txBody>
      </p:sp>
      <p:sp>
        <p:nvSpPr>
          <p:cNvPr id="3" name="Rectangle 2"/>
          <p:cNvSpPr/>
          <p:nvPr/>
        </p:nvSpPr>
        <p:spPr>
          <a:xfrm>
            <a:off x="286613" y="1228592"/>
            <a:ext cx="8139546" cy="954107"/>
          </a:xfrm>
          <a:prstGeom prst="rect">
            <a:avLst/>
          </a:prstGeom>
        </p:spPr>
        <p:txBody>
          <a:bodyPr wrap="square">
            <a:spAutoFit/>
          </a:bodyPr>
          <a:lstStyle/>
          <a:p>
            <a:r>
              <a:rPr lang="en-US" smtClean="0">
                <a:latin typeface="Roboto Condensed" panose="020B0604020202020204" charset="0"/>
                <a:ea typeface="Roboto Condensed" panose="020B0604020202020204" charset="0"/>
                <a:cs typeface="Arial" panose="020B0604020202020204" pitchFamily="34" charset="0"/>
              </a:rPr>
              <a:t>M</a:t>
            </a:r>
            <a:r>
              <a:rPr lang="vi-VN" smtClean="0">
                <a:latin typeface="Roboto Condensed" panose="020B0604020202020204" charset="0"/>
                <a:ea typeface="Roboto Condensed" panose="020B0604020202020204" charset="0"/>
                <a:cs typeface="Arial" panose="020B0604020202020204" pitchFamily="34" charset="0"/>
              </a:rPr>
              <a:t>ột </a:t>
            </a:r>
            <a:r>
              <a:rPr lang="vi-VN">
                <a:latin typeface="Roboto Condensed" panose="020B0604020202020204" charset="0"/>
                <a:ea typeface="Roboto Condensed" panose="020B0604020202020204" charset="0"/>
                <a:cs typeface="Arial" panose="020B0604020202020204" pitchFamily="34" charset="0"/>
              </a:rPr>
              <a:t>trong những khó khăn lớn nhất của JavaScript là việc theo dõi các vấn đề vì thiếu kiểm tra kiểu kết hợp với những thứ như ép buộc loại có thể gây ra kết quả không mong muốn cho những người không quen với JavaScript phức tạp</a:t>
            </a:r>
            <a:r>
              <a:rPr lang="vi-VN" smtClean="0">
                <a:latin typeface="Roboto Condensed" panose="020B0604020202020204" charset="0"/>
                <a:ea typeface="Roboto Condensed" panose="020B0604020202020204" charset="0"/>
                <a:cs typeface="Arial" panose="020B0604020202020204" pitchFamily="34" charset="0"/>
              </a:rPr>
              <a:t>.</a:t>
            </a:r>
            <a:r>
              <a:rPr lang="en-US" smtClean="0">
                <a:latin typeface="Roboto Condensed" panose="020B0604020202020204" charset="0"/>
                <a:ea typeface="Roboto Condensed" panose="020B0604020202020204" charset="0"/>
                <a:cs typeface="Arial" panose="020B0604020202020204" pitchFamily="34" charset="0"/>
              </a:rPr>
              <a:t> Khi sử dụng các rang buộc về dữ liệu </a:t>
            </a:r>
            <a:r>
              <a:rPr lang="vi-VN" smtClean="0">
                <a:latin typeface="Roboto Condensed" panose="020B0604020202020204" charset="0"/>
                <a:ea typeface="Roboto Condensed" panose="020B0604020202020204" charset="0"/>
                <a:cs typeface="Arial" panose="020B0604020202020204" pitchFamily="34" charset="0"/>
              </a:rPr>
              <a:t>có </a:t>
            </a:r>
            <a:r>
              <a:rPr lang="vi-VN">
                <a:latin typeface="Roboto Condensed" panose="020B0604020202020204" charset="0"/>
                <a:ea typeface="Roboto Condensed" panose="020B0604020202020204" charset="0"/>
                <a:cs typeface="Arial" panose="020B0604020202020204" pitchFamily="34" charset="0"/>
              </a:rPr>
              <a:t>thể tránh được tại thời gian biên dịch </a:t>
            </a:r>
            <a:r>
              <a:rPr lang="vi-VN" b="1">
                <a:latin typeface="Roboto Condensed" panose="020B0604020202020204" charset="0"/>
                <a:ea typeface="Roboto Condensed" panose="020B0604020202020204" charset="0"/>
                <a:cs typeface="Arial" panose="020B0604020202020204" pitchFamily="34" charset="0"/>
              </a:rPr>
              <a:t>bằng cách </a:t>
            </a:r>
            <a:r>
              <a:rPr lang="vi-VN">
                <a:latin typeface="Roboto Condensed" panose="020B0604020202020204" charset="0"/>
                <a:ea typeface="Roboto Condensed" panose="020B0604020202020204" charset="0"/>
                <a:cs typeface="Arial" panose="020B0604020202020204" pitchFamily="34" charset="0"/>
              </a:rPr>
              <a:t>sử dụng chú thích kiểu của TypeScript</a:t>
            </a:r>
          </a:p>
        </p:txBody>
      </p:sp>
      <p:sp>
        <p:nvSpPr>
          <p:cNvPr id="4" name="Rectangle 3"/>
          <p:cNvSpPr/>
          <p:nvPr/>
        </p:nvSpPr>
        <p:spPr>
          <a:xfrm>
            <a:off x="286613" y="2242692"/>
            <a:ext cx="3920838" cy="2246769"/>
          </a:xfrm>
          <a:prstGeom prst="rect">
            <a:avLst/>
          </a:prstGeom>
        </p:spPr>
        <p:txBody>
          <a:bodyPr wrap="square">
            <a:spAutoFit/>
          </a:bodyPr>
          <a:lstStyle/>
          <a:p>
            <a:pPr>
              <a:buFont typeface="+mj-lt"/>
              <a:buAutoNum type="arabicPeriod"/>
            </a:pPr>
            <a:r>
              <a:rPr lang="en-US">
                <a:solidFill>
                  <a:srgbClr val="008200"/>
                </a:solidFill>
                <a:latin typeface="Consolas" panose="020B0609020204030204" pitchFamily="49" charset="0"/>
              </a:rPr>
              <a:t>// JavaScript</a:t>
            </a: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b="1">
                <a:solidFill>
                  <a:srgbClr val="006699"/>
                </a:solidFill>
                <a:latin typeface="Consolas" panose="020B0609020204030204" pitchFamily="49" charset="0"/>
              </a:rPr>
              <a:t>function</a:t>
            </a:r>
            <a:r>
              <a:rPr lang="en-US">
                <a:latin typeface="Consolas" panose="020B0609020204030204" pitchFamily="49" charset="0"/>
              </a:rPr>
              <a:t> </a:t>
            </a:r>
            <a:r>
              <a:rPr lang="en-US" smtClean="0">
                <a:latin typeface="Consolas" panose="020B0609020204030204" pitchFamily="49" charset="0"/>
              </a:rPr>
              <a:t>getPassword(pass)</a:t>
            </a:r>
            <a:r>
              <a:rPr lang="en-US">
                <a:latin typeface="Consolas" panose="020B0609020204030204" pitchFamily="49" charset="0"/>
              </a:rPr>
              <a:t> {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a:t>
            </a:r>
            <a:r>
              <a:rPr lang="en-US" b="1" smtClean="0">
                <a:solidFill>
                  <a:srgbClr val="006699"/>
                </a:solidFill>
                <a:latin typeface="Consolas" panose="020B0609020204030204" pitchFamily="49" charset="0"/>
              </a:rPr>
              <a:t>if</a:t>
            </a:r>
            <a:r>
              <a:rPr lang="en-US" smtClean="0">
                <a:latin typeface="Consolas" panose="020B0609020204030204" pitchFamily="49" charset="0"/>
              </a:rPr>
              <a:t>(pass)</a:t>
            </a:r>
            <a:r>
              <a:rPr lang="en-US">
                <a:latin typeface="Consolas" panose="020B0609020204030204" pitchFamily="49" charset="0"/>
              </a:rPr>
              <a:t> {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a:t>
            </a:r>
            <a:r>
              <a:rPr lang="en-US" b="1">
                <a:solidFill>
                  <a:srgbClr val="006699"/>
                </a:solidFill>
                <a:latin typeface="Consolas" panose="020B0609020204030204" pitchFamily="49" charset="0"/>
              </a:rPr>
              <a:t>return</a:t>
            </a:r>
            <a:r>
              <a:rPr lang="en-US">
                <a:latin typeface="Consolas" panose="020B0609020204030204" pitchFamily="49" charset="0"/>
              </a:rPr>
              <a:t> </a:t>
            </a:r>
            <a:r>
              <a:rPr lang="en-US">
                <a:solidFill>
                  <a:srgbClr val="0000FF"/>
                </a:solidFill>
                <a:latin typeface="Consolas" panose="020B0609020204030204" pitchFamily="49" charset="0"/>
              </a:rPr>
              <a:t>'password'</a:t>
            </a: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a:t>
            </a:r>
            <a:r>
              <a:rPr lang="en-US" b="1">
                <a:solidFill>
                  <a:srgbClr val="006699"/>
                </a:solidFill>
                <a:latin typeface="Consolas" panose="020B0609020204030204" pitchFamily="49" charset="0"/>
              </a:rPr>
              <a:t>return</a:t>
            </a:r>
            <a:r>
              <a:rPr lang="en-US">
                <a:latin typeface="Consolas" panose="020B0609020204030204" pitchFamily="49" charset="0"/>
              </a:rPr>
              <a:t> </a:t>
            </a:r>
            <a:r>
              <a:rPr lang="en-US">
                <a:solidFill>
                  <a:srgbClr val="0000FF"/>
                </a:solidFill>
                <a:latin typeface="Consolas" panose="020B0609020204030204" pitchFamily="49" charset="0"/>
              </a:rPr>
              <a:t>'********'</a:t>
            </a: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let password </a:t>
            </a:r>
            <a:r>
              <a:rPr lang="en-US" smtClean="0">
                <a:latin typeface="Consolas" panose="020B0609020204030204" pitchFamily="49" charset="0"/>
              </a:rPr>
              <a:t>=</a:t>
            </a:r>
            <a:r>
              <a:rPr lang="en-US">
                <a:latin typeface="Consolas" panose="020B0609020204030204" pitchFamily="49" charset="0"/>
              </a:rPr>
              <a:t> getPassword(</a:t>
            </a:r>
            <a:r>
              <a:rPr lang="en-US">
                <a:solidFill>
                  <a:srgbClr val="0000FF"/>
                </a:solidFill>
                <a:latin typeface="Consolas" panose="020B0609020204030204" pitchFamily="49" charset="0"/>
              </a:rPr>
              <a:t>'false'</a:t>
            </a:r>
            <a:r>
              <a:rPr lang="en-US">
                <a:latin typeface="Consolas" panose="020B0609020204030204" pitchFamily="49" charset="0"/>
              </a:rPr>
              <a:t>); </a:t>
            </a:r>
            <a:r>
              <a:rPr lang="en-US">
                <a:solidFill>
                  <a:srgbClr val="008200"/>
                </a:solidFill>
                <a:latin typeface="Consolas" panose="020B0609020204030204" pitchFamily="49" charset="0"/>
              </a:rPr>
              <a:t>// "password"</a:t>
            </a:r>
            <a:r>
              <a:rPr lang="en-US">
                <a:latin typeface="Consolas" panose="020B0609020204030204" pitchFamily="49" charset="0"/>
              </a:rPr>
              <a:t>  </a:t>
            </a:r>
            <a:endParaRPr lang="en-US">
              <a:solidFill>
                <a:srgbClr val="5C5C5C"/>
              </a:solidFill>
              <a:latin typeface="Consolas" panose="020B0609020204030204" pitchFamily="49" charset="0"/>
            </a:endParaRPr>
          </a:p>
        </p:txBody>
      </p:sp>
      <p:sp>
        <p:nvSpPr>
          <p:cNvPr id="6" name="Rectangle 5"/>
          <p:cNvSpPr/>
          <p:nvPr/>
        </p:nvSpPr>
        <p:spPr>
          <a:xfrm>
            <a:off x="4038600" y="2242692"/>
            <a:ext cx="5292436" cy="2677656"/>
          </a:xfrm>
          <a:prstGeom prst="rect">
            <a:avLst/>
          </a:prstGeom>
        </p:spPr>
        <p:txBody>
          <a:bodyPr wrap="square">
            <a:spAutoFit/>
          </a:bodyPr>
          <a:lstStyle/>
          <a:p>
            <a:pPr>
              <a:buFont typeface="+mj-lt"/>
              <a:buAutoNum type="arabicPeriod"/>
            </a:pPr>
            <a:r>
              <a:rPr lang="en-US">
                <a:solidFill>
                  <a:srgbClr val="008200"/>
                </a:solidFill>
                <a:latin typeface="Consolas" panose="020B0609020204030204" pitchFamily="49" charset="0"/>
              </a:rPr>
              <a:t>// TypeScript</a:t>
            </a: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b="1">
                <a:solidFill>
                  <a:srgbClr val="006699"/>
                </a:solidFill>
                <a:latin typeface="Consolas" panose="020B0609020204030204" pitchFamily="49" charset="0"/>
              </a:rPr>
              <a:t>function</a:t>
            </a:r>
            <a:r>
              <a:rPr lang="en-US">
                <a:latin typeface="Consolas" panose="020B0609020204030204" pitchFamily="49" charset="0"/>
              </a:rPr>
              <a:t> </a:t>
            </a:r>
            <a:r>
              <a:rPr lang="en-US" smtClean="0">
                <a:latin typeface="Consolas" panose="020B0609020204030204" pitchFamily="49" charset="0"/>
              </a:rPr>
              <a:t>getPassword(pass:</a:t>
            </a:r>
            <a:r>
              <a:rPr lang="en-US">
                <a:latin typeface="Consolas" panose="020B0609020204030204" pitchFamily="49" charset="0"/>
              </a:rPr>
              <a:t> </a:t>
            </a:r>
            <a:r>
              <a:rPr lang="en-US" b="1">
                <a:solidFill>
                  <a:srgbClr val="006699"/>
                </a:solidFill>
                <a:latin typeface="Consolas" panose="020B0609020204030204" pitchFamily="49" charset="0"/>
              </a:rPr>
              <a:t>boolean</a:t>
            </a:r>
            <a:r>
              <a:rPr lang="en-US">
                <a:latin typeface="Consolas" panose="020B0609020204030204" pitchFamily="49" charset="0"/>
              </a:rPr>
              <a:t>) : string {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a:t>
            </a:r>
            <a:r>
              <a:rPr lang="en-US" b="1">
                <a:solidFill>
                  <a:srgbClr val="006699"/>
                </a:solidFill>
                <a:latin typeface="Consolas" panose="020B0609020204030204" pitchFamily="49" charset="0"/>
              </a:rPr>
              <a:t>if</a:t>
            </a:r>
            <a:r>
              <a:rPr lang="en-US">
                <a:latin typeface="Consolas" panose="020B0609020204030204" pitchFamily="49" charset="0"/>
              </a:rPr>
              <a:t>(clearTextPassword) {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a:t>
            </a:r>
            <a:r>
              <a:rPr lang="en-US" b="1">
                <a:solidFill>
                  <a:srgbClr val="006699"/>
                </a:solidFill>
                <a:latin typeface="Consolas" panose="020B0609020204030204" pitchFamily="49" charset="0"/>
              </a:rPr>
              <a:t>return</a:t>
            </a:r>
            <a:r>
              <a:rPr lang="en-US">
                <a:latin typeface="Consolas" panose="020B0609020204030204" pitchFamily="49" charset="0"/>
              </a:rPr>
              <a:t> </a:t>
            </a:r>
            <a:r>
              <a:rPr lang="en-US">
                <a:solidFill>
                  <a:srgbClr val="0000FF"/>
                </a:solidFill>
                <a:latin typeface="Consolas" panose="020B0609020204030204" pitchFamily="49" charset="0"/>
              </a:rPr>
              <a:t>'password'</a:t>
            </a: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a:t>
            </a:r>
            <a:r>
              <a:rPr lang="en-US" b="1">
                <a:solidFill>
                  <a:srgbClr val="006699"/>
                </a:solidFill>
                <a:latin typeface="Consolas" panose="020B0609020204030204" pitchFamily="49" charset="0"/>
              </a:rPr>
              <a:t>return</a:t>
            </a:r>
            <a:r>
              <a:rPr lang="en-US">
                <a:latin typeface="Consolas" panose="020B0609020204030204" pitchFamily="49" charset="0"/>
              </a:rPr>
              <a:t> </a:t>
            </a:r>
            <a:r>
              <a:rPr lang="en-US">
                <a:solidFill>
                  <a:srgbClr val="0000FF"/>
                </a:solidFill>
                <a:latin typeface="Consolas" panose="020B0609020204030204" pitchFamily="49" charset="0"/>
              </a:rPr>
              <a:t>'********'</a:t>
            </a: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let password = getPassword(</a:t>
            </a:r>
            <a:r>
              <a:rPr lang="en-US">
                <a:solidFill>
                  <a:srgbClr val="0000FF"/>
                </a:solidFill>
                <a:latin typeface="Consolas" panose="020B0609020204030204" pitchFamily="49" charset="0"/>
              </a:rPr>
              <a:t>'false'</a:t>
            </a:r>
            <a:r>
              <a:rPr lang="en-US">
                <a:latin typeface="Consolas" panose="020B0609020204030204" pitchFamily="49" charset="0"/>
              </a:rPr>
              <a:t>); </a:t>
            </a:r>
            <a:endParaRPr lang="en-US" smtClean="0">
              <a:latin typeface="Consolas" panose="020B0609020204030204" pitchFamily="49" charset="0"/>
            </a:endParaRPr>
          </a:p>
          <a:p>
            <a:pPr>
              <a:buFont typeface="+mj-lt"/>
              <a:buAutoNum type="arabicPeriod"/>
            </a:pPr>
            <a:r>
              <a:rPr lang="en-US" smtClean="0">
                <a:solidFill>
                  <a:srgbClr val="008200"/>
                </a:solidFill>
                <a:latin typeface="Consolas" panose="020B0609020204030204" pitchFamily="49" charset="0"/>
              </a:rPr>
              <a:t>//</a:t>
            </a:r>
            <a:r>
              <a:rPr lang="en-US">
                <a:solidFill>
                  <a:srgbClr val="008200"/>
                </a:solidFill>
                <a:latin typeface="Consolas" panose="020B0609020204030204" pitchFamily="49" charset="0"/>
              </a:rPr>
              <a:t> throws: </a:t>
            </a:r>
            <a:r>
              <a:rPr lang="en-US" smtClean="0">
                <a:solidFill>
                  <a:srgbClr val="008200"/>
                </a:solidFill>
                <a:latin typeface="Consolas" panose="020B0609020204030204" pitchFamily="49" charset="0"/>
              </a:rPr>
              <a:t>error</a:t>
            </a:r>
            <a:r>
              <a:rPr lang="en-US">
                <a:solidFill>
                  <a:srgbClr val="008200"/>
                </a:solidFill>
                <a:latin typeface="Consolas" panose="020B0609020204030204" pitchFamily="49" charset="0"/>
              </a:rPr>
              <a:t> TS2345: Argument of type '"false"' is not assignable to parameter </a:t>
            </a:r>
            <a:endParaRPr lang="en-US" smtClean="0">
              <a:solidFill>
                <a:srgbClr val="008200"/>
              </a:solidFill>
              <a:latin typeface="Consolas" panose="020B0609020204030204" pitchFamily="49" charset="0"/>
            </a:endParaRPr>
          </a:p>
          <a:p>
            <a:pPr>
              <a:buFont typeface="+mj-lt"/>
              <a:buAutoNum type="arabicPeriod"/>
            </a:pPr>
            <a:r>
              <a:rPr lang="en-US" smtClean="0">
                <a:solidFill>
                  <a:srgbClr val="008200"/>
                </a:solidFill>
                <a:latin typeface="Consolas" panose="020B0609020204030204" pitchFamily="49" charset="0"/>
              </a:rPr>
              <a:t>of</a:t>
            </a:r>
            <a:r>
              <a:rPr lang="en-US">
                <a:solidFill>
                  <a:srgbClr val="008200"/>
                </a:solidFill>
                <a:latin typeface="Consolas" panose="020B0609020204030204" pitchFamily="49" charset="0"/>
              </a:rPr>
              <a:t> type 'boolean'.</a:t>
            </a:r>
            <a:r>
              <a:rPr lang="en-US">
                <a:latin typeface="Consolas" panose="020B0609020204030204" pitchFamily="49" charset="0"/>
              </a:rPr>
              <a:t> </a:t>
            </a:r>
            <a:endParaRPr lang="en-US">
              <a:solidFill>
                <a:srgbClr val="5C5C5C"/>
              </a:solidFill>
              <a:latin typeface="Consolas" panose="020B0609020204030204" pitchFamily="49" charset="0"/>
            </a:endParaRPr>
          </a:p>
        </p:txBody>
      </p:sp>
    </p:spTree>
    <p:extLst>
      <p:ext uri="{BB962C8B-B14F-4D97-AF65-F5344CB8AC3E}">
        <p14:creationId xmlns:p14="http://schemas.microsoft.com/office/powerpoint/2010/main" val="15544518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r>
              <a:rPr lang="en-US" smtClean="0"/>
              <a:t>4) </a:t>
            </a:r>
            <a:r>
              <a:rPr lang="en-US"/>
              <a:t>TypeScript so với JavaScript</a:t>
            </a:r>
          </a:p>
        </p:txBody>
      </p:sp>
      <p:sp>
        <p:nvSpPr>
          <p:cNvPr id="5" name="Rectangle 4"/>
          <p:cNvSpPr/>
          <p:nvPr/>
        </p:nvSpPr>
        <p:spPr>
          <a:xfrm>
            <a:off x="1263848" y="1037073"/>
            <a:ext cx="2220569" cy="276999"/>
          </a:xfrm>
          <a:prstGeom prst="rect">
            <a:avLst/>
          </a:prstGeom>
        </p:spPr>
        <p:txBody>
          <a:bodyPr wrap="square">
            <a:spAutoFit/>
          </a:bodyPr>
          <a:lstStyle/>
          <a:p>
            <a:r>
              <a:rPr lang="en-US" sz="1200" b="1">
                <a:solidFill>
                  <a:srgbClr val="5C5C5C"/>
                </a:solidFill>
                <a:latin typeface="Consolas" panose="020B0609020204030204" pitchFamily="49" charset="0"/>
              </a:rPr>
              <a:t>Tính năng ngôn ngữ</a:t>
            </a:r>
          </a:p>
        </p:txBody>
      </p:sp>
      <p:sp>
        <p:nvSpPr>
          <p:cNvPr id="3" name="Rectangle 2"/>
          <p:cNvSpPr/>
          <p:nvPr/>
        </p:nvSpPr>
        <p:spPr>
          <a:xfrm>
            <a:off x="1235649" y="1374065"/>
            <a:ext cx="8139546" cy="523220"/>
          </a:xfrm>
          <a:prstGeom prst="rect">
            <a:avLst/>
          </a:prstGeom>
        </p:spPr>
        <p:txBody>
          <a:bodyPr wrap="square">
            <a:spAutoFit/>
          </a:bodyPr>
          <a:lstStyle/>
          <a:p>
            <a:r>
              <a:rPr lang="en-US">
                <a:latin typeface="Roboto Condensed" panose="020B0604020202020204" charset="0"/>
                <a:ea typeface="Roboto Condensed" panose="020B0604020202020204" charset="0"/>
                <a:cs typeface="Arial" panose="020B0604020202020204" pitchFamily="34" charset="0"/>
              </a:rPr>
              <a:t>Ngoài việc phân tích kiểu tĩnh, TypeScript cũng thêm các tính năng sau vào JavaScript</a:t>
            </a:r>
          </a:p>
          <a:p>
            <a:endParaRPr lang="en-US">
              <a:latin typeface="Roboto Condensed" panose="020B0604020202020204" charset="0"/>
              <a:ea typeface="Roboto Condensed" panose="020B0604020202020204" charset="0"/>
              <a:cs typeface="Arial" panose="020B0604020202020204" pitchFamily="34" charset="0"/>
            </a:endParaRPr>
          </a:p>
        </p:txBody>
      </p:sp>
      <p:sp>
        <p:nvSpPr>
          <p:cNvPr id="7" name="Rectangle 6"/>
          <p:cNvSpPr/>
          <p:nvPr/>
        </p:nvSpPr>
        <p:spPr>
          <a:xfrm>
            <a:off x="3151909" y="1983273"/>
            <a:ext cx="4572000" cy="1169551"/>
          </a:xfrm>
          <a:prstGeom prst="rect">
            <a:avLst/>
          </a:prstGeom>
        </p:spPr>
        <p:txBody>
          <a:bodyPr>
            <a:spAutoFit/>
          </a:bodyPr>
          <a:lstStyle/>
          <a:p>
            <a:pPr marL="285750" indent="-285750">
              <a:buFont typeface="Arial" panose="020B0604020202020204" pitchFamily="34" charset="0"/>
              <a:buChar char="•"/>
            </a:pPr>
            <a:r>
              <a:rPr lang="en-US">
                <a:latin typeface="Roboto Condensed" panose="020B0604020202020204" charset="0"/>
                <a:ea typeface="Roboto Condensed" panose="020B0604020202020204" charset="0"/>
                <a:cs typeface="Arial" panose="020B0604020202020204" pitchFamily="34" charset="0"/>
              </a:rPr>
              <a:t>Interfaces</a:t>
            </a:r>
          </a:p>
          <a:p>
            <a:pPr marL="285750" indent="-285750">
              <a:buFont typeface="Arial" panose="020B0604020202020204" pitchFamily="34" charset="0"/>
              <a:buChar char="•"/>
            </a:pPr>
            <a:r>
              <a:rPr lang="en-US">
                <a:latin typeface="Roboto Condensed" panose="020B0604020202020204" charset="0"/>
                <a:ea typeface="Roboto Condensed" panose="020B0604020202020204" charset="0"/>
                <a:cs typeface="Arial" panose="020B0604020202020204" pitchFamily="34" charset="0"/>
              </a:rPr>
              <a:t>Generics</a:t>
            </a:r>
          </a:p>
          <a:p>
            <a:pPr marL="285750" indent="-285750">
              <a:buFont typeface="Arial" panose="020B0604020202020204" pitchFamily="34" charset="0"/>
              <a:buChar char="•"/>
            </a:pPr>
            <a:r>
              <a:rPr lang="en-US">
                <a:latin typeface="Roboto Condensed" panose="020B0604020202020204" charset="0"/>
                <a:ea typeface="Roboto Condensed" panose="020B0604020202020204" charset="0"/>
                <a:cs typeface="Arial" panose="020B0604020202020204" pitchFamily="34" charset="0"/>
              </a:rPr>
              <a:t>Namespaces</a:t>
            </a:r>
          </a:p>
          <a:p>
            <a:pPr marL="285750" indent="-285750">
              <a:buFont typeface="Arial" panose="020B0604020202020204" pitchFamily="34" charset="0"/>
              <a:buChar char="•"/>
            </a:pPr>
            <a:r>
              <a:rPr lang="en-US">
                <a:latin typeface="Roboto Condensed" panose="020B0604020202020204" charset="0"/>
                <a:ea typeface="Roboto Condensed" panose="020B0604020202020204" charset="0"/>
                <a:cs typeface="Arial" panose="020B0604020202020204" pitchFamily="34" charset="0"/>
              </a:rPr>
              <a:t>Null checking</a:t>
            </a:r>
          </a:p>
          <a:p>
            <a:pPr marL="285750" indent="-285750">
              <a:buFont typeface="Arial" panose="020B0604020202020204" pitchFamily="34" charset="0"/>
              <a:buChar char="•"/>
            </a:pPr>
            <a:r>
              <a:rPr lang="en-US">
                <a:latin typeface="Roboto Condensed" panose="020B0604020202020204" charset="0"/>
                <a:ea typeface="Roboto Condensed" panose="020B0604020202020204" charset="0"/>
                <a:cs typeface="Arial" panose="020B0604020202020204" pitchFamily="34" charset="0"/>
              </a:rPr>
              <a:t>Access Modifiers</a:t>
            </a:r>
            <a:endParaRPr lang="vi-VN">
              <a:latin typeface="Roboto Condensed" panose="020B0604020202020204" charset="0"/>
              <a:ea typeface="Roboto Condensed" panose="020B0604020202020204" charset="0"/>
              <a:cs typeface="Arial" panose="020B0604020202020204" pitchFamily="34" charset="0"/>
            </a:endParaRPr>
          </a:p>
        </p:txBody>
      </p:sp>
    </p:spTree>
    <p:extLst>
      <p:ext uri="{BB962C8B-B14F-4D97-AF65-F5344CB8AC3E}">
        <p14:creationId xmlns:p14="http://schemas.microsoft.com/office/powerpoint/2010/main" val="4720250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r>
              <a:rPr lang="en-US" smtClean="0"/>
              <a:t>4) TypeScript so với JavaScript</a:t>
            </a:r>
            <a:endParaRPr lang="en-US"/>
          </a:p>
        </p:txBody>
      </p:sp>
      <p:sp>
        <p:nvSpPr>
          <p:cNvPr id="5" name="Rectangle 4"/>
          <p:cNvSpPr/>
          <p:nvPr/>
        </p:nvSpPr>
        <p:spPr>
          <a:xfrm>
            <a:off x="501848" y="1022051"/>
            <a:ext cx="5573369" cy="276999"/>
          </a:xfrm>
          <a:prstGeom prst="rect">
            <a:avLst/>
          </a:prstGeom>
        </p:spPr>
        <p:txBody>
          <a:bodyPr wrap="square">
            <a:spAutoFit/>
          </a:bodyPr>
          <a:lstStyle/>
          <a:p>
            <a:r>
              <a:rPr lang="en-US" sz="1200" b="1">
                <a:solidFill>
                  <a:srgbClr val="5C5C5C"/>
                </a:solidFill>
                <a:latin typeface="Consolas" panose="020B0609020204030204" pitchFamily="49" charset="0"/>
              </a:rPr>
              <a:t>Khi nào cần lựa chọn: Typescript vs. JavaScript</a:t>
            </a:r>
          </a:p>
        </p:txBody>
      </p:sp>
      <p:graphicFrame>
        <p:nvGraphicFramePr>
          <p:cNvPr id="2" name="Table 1"/>
          <p:cNvGraphicFramePr>
            <a:graphicFrameLocks noGrp="1"/>
          </p:cNvGraphicFramePr>
          <p:nvPr>
            <p:extLst>
              <p:ext uri="{D42A27DB-BD31-4B8C-83A1-F6EECF244321}">
                <p14:modId xmlns:p14="http://schemas.microsoft.com/office/powerpoint/2010/main" val="1200823742"/>
              </p:ext>
            </p:extLst>
          </p:nvPr>
        </p:nvGraphicFramePr>
        <p:xfrm>
          <a:off x="584976" y="1390760"/>
          <a:ext cx="7557654" cy="2809938"/>
        </p:xfrm>
        <a:graphic>
          <a:graphicData uri="http://schemas.openxmlformats.org/drawingml/2006/table">
            <a:tbl>
              <a:tblPr firstRow="1" bandRow="1">
                <a:tableStyleId>{C7BCFFA6-3B31-4B29-8FA2-BB7DB613E507}</a:tableStyleId>
              </a:tblPr>
              <a:tblGrid>
                <a:gridCol w="3778827">
                  <a:extLst>
                    <a:ext uri="{9D8B030D-6E8A-4147-A177-3AD203B41FA5}">
                      <a16:colId xmlns:a16="http://schemas.microsoft.com/office/drawing/2014/main" val="3873924348"/>
                    </a:ext>
                  </a:extLst>
                </a:gridCol>
                <a:gridCol w="3778827">
                  <a:extLst>
                    <a:ext uri="{9D8B030D-6E8A-4147-A177-3AD203B41FA5}">
                      <a16:colId xmlns:a16="http://schemas.microsoft.com/office/drawing/2014/main" val="4191397146"/>
                    </a:ext>
                  </a:extLst>
                </a:gridCol>
              </a:tblGrid>
              <a:tr h="341058">
                <a:tc>
                  <a:txBody>
                    <a:bodyPr/>
                    <a:lstStyle/>
                    <a:p>
                      <a:pPr algn="ctr"/>
                      <a:r>
                        <a:rPr lang="vi-VN" smtClean="0">
                          <a:latin typeface="Roboto Condensed" panose="020B0604020202020204" charset="0"/>
                          <a:ea typeface="Roboto Condensed" panose="020B0604020202020204" charset="0"/>
                        </a:rPr>
                        <a:t>JavaScript</a:t>
                      </a:r>
                      <a:endParaRPr lang="vi-VN">
                        <a:latin typeface="Roboto Condensed" panose="020B0604020202020204" charset="0"/>
                        <a:ea typeface="Roboto Condensed" panose="020B0604020202020204" charset="0"/>
                      </a:endParaRPr>
                    </a:p>
                  </a:txBody>
                  <a:tcPr/>
                </a:tc>
                <a:tc>
                  <a:txBody>
                    <a:bodyPr/>
                    <a:lstStyle/>
                    <a:p>
                      <a:pPr algn="ctr"/>
                      <a:r>
                        <a:rPr lang="vi-VN" smtClean="0">
                          <a:latin typeface="Roboto Condensed" panose="020B0604020202020204" charset="0"/>
                          <a:ea typeface="Roboto Condensed" panose="020B0604020202020204" charset="0"/>
                        </a:rPr>
                        <a:t>TypeScript</a:t>
                      </a:r>
                      <a:endParaRPr lang="vi-VN">
                        <a:latin typeface="Roboto Condensed" panose="020B0604020202020204" charset="0"/>
                        <a:ea typeface="Roboto Condensed" panose="020B0604020202020204" charset="0"/>
                      </a:endParaRPr>
                    </a:p>
                  </a:txBody>
                  <a:tcPr/>
                </a:tc>
                <a:extLst>
                  <a:ext uri="{0D108BD9-81ED-4DB2-BD59-A6C34878D82A}">
                    <a16:rowId xmlns:a16="http://schemas.microsoft.com/office/drawing/2014/main" val="34820622"/>
                  </a:ext>
                </a:extLst>
              </a:tr>
              <a:tr h="475329">
                <a:tc>
                  <a:txBody>
                    <a:bodyPr/>
                    <a:lstStyle/>
                    <a:p>
                      <a:pPr marL="171450" indent="-171450">
                        <a:buFont typeface="Arial" panose="020B0604020202020204" pitchFamily="34" charset="0"/>
                        <a:buChar char="•"/>
                      </a:pPr>
                      <a:r>
                        <a:rPr lang="vi-VN" sz="1200" smtClean="0">
                          <a:latin typeface="Roboto Condensed" panose="020B0604020202020204" charset="0"/>
                          <a:ea typeface="Roboto Condensed" panose="020B0604020202020204" charset="0"/>
                        </a:rPr>
                        <a:t>Xây dựng các công cụ cần thiết : TypeScript đòi hỏi một bước </a:t>
                      </a:r>
                      <a:r>
                        <a:rPr lang="vi-VN" sz="1200" b="1" smtClean="0">
                          <a:latin typeface="Roboto Condensed" panose="020B0604020202020204" charset="0"/>
                          <a:ea typeface="Roboto Condensed" panose="020B0604020202020204" charset="0"/>
                        </a:rPr>
                        <a:t>xây dựng để tạo ra </a:t>
                      </a:r>
                      <a:r>
                        <a:rPr lang="vi-VN" sz="1200" smtClean="0">
                          <a:latin typeface="Roboto Condensed" panose="020B0604020202020204" charset="0"/>
                          <a:ea typeface="Roboto Condensed" panose="020B0604020202020204" charset="0"/>
                        </a:rPr>
                        <a:t>JavaScript cuối cùng được thực thi. Tuy nhiên, </a:t>
                      </a:r>
                      <a:r>
                        <a:rPr lang="vi-VN" sz="1200" b="1" smtClean="0">
                          <a:latin typeface="Roboto Condensed" panose="020B0604020202020204" charset="0"/>
                          <a:ea typeface="Roboto Condensed" panose="020B0604020202020204" charset="0"/>
                        </a:rPr>
                        <a:t>ngày càng trở nên hiếm hoi </a:t>
                      </a:r>
                      <a:r>
                        <a:rPr lang="vi-VN" sz="1200" smtClean="0">
                          <a:latin typeface="Roboto Condensed" panose="020B0604020202020204" charset="0"/>
                          <a:ea typeface="Roboto Condensed" panose="020B0604020202020204" charset="0"/>
                        </a:rPr>
                        <a:t>để phát triển các </a:t>
                      </a:r>
                      <a:r>
                        <a:rPr lang="vi-VN" sz="1200" b="1" smtClean="0">
                          <a:latin typeface="Roboto Condensed" panose="020B0604020202020204" charset="0"/>
                          <a:ea typeface="Roboto Condensed" panose="020B0604020202020204" charset="0"/>
                        </a:rPr>
                        <a:t>ứng dụng JavaScript </a:t>
                      </a:r>
                      <a:r>
                        <a:rPr lang="vi-VN" sz="1200" smtClean="0">
                          <a:latin typeface="Roboto Condensed" panose="020B0604020202020204" charset="0"/>
                          <a:ea typeface="Roboto Condensed" panose="020B0604020202020204" charset="0"/>
                        </a:rPr>
                        <a:t>mà </a:t>
                      </a:r>
                      <a:r>
                        <a:rPr lang="vi-VN" sz="1200" b="1" smtClean="0">
                          <a:latin typeface="Roboto Condensed" panose="020B0604020202020204" charset="0"/>
                          <a:ea typeface="Roboto Condensed" panose="020B0604020202020204" charset="0"/>
                        </a:rPr>
                        <a:t>không cần </a:t>
                      </a:r>
                      <a:r>
                        <a:rPr lang="vi-VN" sz="1200" smtClean="0">
                          <a:latin typeface="Roboto Condensed" panose="020B0604020202020204" charset="0"/>
                          <a:ea typeface="Roboto Condensed" panose="020B0604020202020204" charset="0"/>
                        </a:rPr>
                        <a:t>xây dựng </a:t>
                      </a:r>
                      <a:r>
                        <a:rPr lang="vi-VN" sz="1200" b="1" smtClean="0">
                          <a:latin typeface="Roboto Condensed" panose="020B0604020202020204" charset="0"/>
                          <a:ea typeface="Roboto Condensed" panose="020B0604020202020204" charset="0"/>
                        </a:rPr>
                        <a:t>các công cụ </a:t>
                      </a:r>
                      <a:r>
                        <a:rPr lang="vi-VN" sz="1200" smtClean="0">
                          <a:latin typeface="Roboto Condensed" panose="020B0604020202020204" charset="0"/>
                          <a:ea typeface="Roboto Condensed" panose="020B0604020202020204" charset="0"/>
                        </a:rPr>
                        <a:t>dưới bất kỳ hình thức nào.</a:t>
                      </a:r>
                      <a:endParaRPr lang="en-US" sz="1200" smtClean="0">
                        <a:latin typeface="Roboto Condensed" panose="020B0604020202020204" charset="0"/>
                        <a:ea typeface="Roboto Condensed" panose="020B0604020202020204" charset="0"/>
                      </a:endParaRPr>
                    </a:p>
                    <a:p>
                      <a:pPr marL="171450" indent="-171450">
                        <a:buFont typeface="Arial" panose="020B0604020202020204" pitchFamily="34" charset="0"/>
                        <a:buChar char="•"/>
                      </a:pPr>
                      <a:r>
                        <a:rPr lang="vi-VN" sz="1200" smtClean="0">
                          <a:latin typeface="Roboto Condensed" panose="020B0604020202020204" charset="0"/>
                          <a:ea typeface="Roboto Condensed" panose="020B0604020202020204" charset="0"/>
                        </a:rPr>
                        <a:t>Các dự án nhỏ : TypeScript có thể quá mức cần thiết cho các nhóm nhỏ hoặc các dự án lượng code nhỏ.</a:t>
                      </a:r>
                      <a:endParaRPr lang="en-US" sz="1200" smtClean="0">
                        <a:latin typeface="Roboto Condensed" panose="020B0604020202020204" charset="0"/>
                        <a:ea typeface="Roboto Condensed" panose="020B0604020202020204" charset="0"/>
                      </a:endParaRPr>
                    </a:p>
                    <a:p>
                      <a:pPr marL="171450" indent="-171450">
                        <a:buFont typeface="Arial" panose="020B0604020202020204" pitchFamily="34" charset="0"/>
                        <a:buChar char="•"/>
                      </a:pPr>
                      <a:r>
                        <a:rPr lang="en-US" sz="1200" smtClean="0">
                          <a:latin typeface="Roboto Condensed" panose="020B0604020202020204" charset="0"/>
                          <a:ea typeface="Roboto Condensed" panose="020B0604020202020204" charset="0"/>
                        </a:rPr>
                        <a:t>T</a:t>
                      </a:r>
                      <a:r>
                        <a:rPr lang="vi-VN" sz="1200" b="1" smtClean="0">
                          <a:latin typeface="Roboto Condensed" panose="020B0604020202020204" charset="0"/>
                          <a:ea typeface="Roboto Condensed" panose="020B0604020202020204" charset="0"/>
                        </a:rPr>
                        <a:t>ypescript</a:t>
                      </a:r>
                      <a:r>
                        <a:rPr lang="vi-VN" sz="1200" smtClean="0">
                          <a:latin typeface="Roboto Condensed" panose="020B0604020202020204" charset="0"/>
                          <a:ea typeface="Roboto Condensed" panose="020B0604020202020204" charset="0"/>
                        </a:rPr>
                        <a:t> ra đời để giúp </a:t>
                      </a:r>
                      <a:r>
                        <a:rPr lang="vi-VN" sz="1200" b="1" smtClean="0">
                          <a:latin typeface="Roboto Condensed" panose="020B0604020202020204" charset="0"/>
                          <a:ea typeface="Roboto Condensed" panose="020B0604020202020204" charset="0"/>
                        </a:rPr>
                        <a:t>giải quyết vấn đề </a:t>
                      </a:r>
                      <a:r>
                        <a:rPr lang="vi-VN" sz="1200" smtClean="0">
                          <a:latin typeface="Roboto Condensed" panose="020B0604020202020204" charset="0"/>
                          <a:ea typeface="Roboto Condensed" panose="020B0604020202020204" charset="0"/>
                        </a:rPr>
                        <a:t>javascript, Angular hay bất cử frameork front-end nào đều chạy trên </a:t>
                      </a:r>
                      <a:r>
                        <a:rPr lang="vi-VN" sz="1200" b="1" smtClean="0">
                          <a:latin typeface="Roboto Condensed" panose="020B0604020202020204" charset="0"/>
                          <a:ea typeface="Roboto Condensed" panose="020B0604020202020204" charset="0"/>
                        </a:rPr>
                        <a:t>javascript</a:t>
                      </a:r>
                      <a:r>
                        <a:rPr lang="vi-VN" sz="1200" smtClean="0">
                          <a:latin typeface="Roboto Condensed" panose="020B0604020202020204" charset="0"/>
                          <a:ea typeface="Roboto Condensed" panose="020B0604020202020204" charset="0"/>
                        </a:rPr>
                        <a:t>, vả lại </a:t>
                      </a:r>
                      <a:r>
                        <a:rPr lang="vi-VN" sz="1200" b="1" smtClean="0">
                          <a:latin typeface="Roboto Condensed" panose="020B0604020202020204" charset="0"/>
                          <a:ea typeface="Roboto Condensed" panose="020B0604020202020204" charset="0"/>
                        </a:rPr>
                        <a:t>Typescript</a:t>
                      </a:r>
                      <a:r>
                        <a:rPr lang="vi-VN" sz="1200" smtClean="0">
                          <a:latin typeface="Roboto Condensed" panose="020B0604020202020204" charset="0"/>
                          <a:ea typeface="Roboto Condensed" panose="020B0604020202020204" charset="0"/>
                        </a:rPr>
                        <a:t> cũng chỉ là </a:t>
                      </a:r>
                      <a:r>
                        <a:rPr lang="vi-VN" sz="1200" b="1" smtClean="0">
                          <a:latin typeface="Roboto Condensed" panose="020B0604020202020204" charset="0"/>
                          <a:ea typeface="Roboto Condensed" panose="020B0604020202020204" charset="0"/>
                        </a:rPr>
                        <a:t>superset</a:t>
                      </a:r>
                      <a:r>
                        <a:rPr lang="vi-VN" sz="1200" smtClean="0">
                          <a:latin typeface="Roboto Condensed" panose="020B0604020202020204" charset="0"/>
                          <a:ea typeface="Roboto Condensed" panose="020B0604020202020204" charset="0"/>
                        </a:rPr>
                        <a:t> của js, và nó cũng chỉ gói gọn trong việc học </a:t>
                      </a:r>
                      <a:r>
                        <a:rPr lang="vi-VN" sz="1200" b="1" smtClean="0">
                          <a:latin typeface="Roboto Condensed" panose="020B0604020202020204" charset="0"/>
                          <a:ea typeface="Roboto Condensed" panose="020B0604020202020204" charset="0"/>
                        </a:rPr>
                        <a:t>syntax</a:t>
                      </a:r>
                      <a:r>
                        <a:rPr lang="vi-VN" sz="1200" smtClean="0">
                          <a:latin typeface="Roboto Condensed" panose="020B0604020202020204" charset="0"/>
                          <a:ea typeface="Roboto Condensed" panose="020B0604020202020204" charset="0"/>
                        </a:rPr>
                        <a:t> nên bạn muốn theo sâu mảng này, </a:t>
                      </a:r>
                      <a:r>
                        <a:rPr lang="vi-VN" sz="1200" b="1" smtClean="0">
                          <a:latin typeface="Roboto Condensed" panose="020B0604020202020204" charset="0"/>
                          <a:ea typeface="Roboto Condensed" panose="020B0604020202020204" charset="0"/>
                        </a:rPr>
                        <a:t>kiến thức sâu về js </a:t>
                      </a:r>
                      <a:r>
                        <a:rPr lang="vi-VN" sz="1200" smtClean="0">
                          <a:latin typeface="Roboto Condensed" panose="020B0604020202020204" charset="0"/>
                          <a:ea typeface="Roboto Condensed" panose="020B0604020202020204" charset="0"/>
                        </a:rPr>
                        <a:t>là 1 điều bắt buộc.</a:t>
                      </a:r>
                      <a:endParaRPr lang="vi-VN" sz="1200">
                        <a:latin typeface="Roboto Condensed" panose="020B0604020202020204" charset="0"/>
                        <a:ea typeface="Roboto Condensed" panose="020B0604020202020204" charset="0"/>
                      </a:endParaRPr>
                    </a:p>
                  </a:txBody>
                  <a:tcPr/>
                </a:tc>
                <a:tc>
                  <a:txBody>
                    <a:bodyPr/>
                    <a:lstStyle/>
                    <a:p>
                      <a:pPr marL="171450" indent="-171450">
                        <a:buFont typeface="Arial" panose="020B0604020202020204" pitchFamily="34" charset="0"/>
                        <a:buChar char="•"/>
                      </a:pPr>
                      <a:r>
                        <a:rPr lang="vi-VN" sz="1200" smtClean="0">
                          <a:latin typeface="Roboto Condensed" panose="020B0604020202020204" charset="0"/>
                          <a:ea typeface="Roboto Condensed" panose="020B0604020202020204" charset="0"/>
                        </a:rPr>
                        <a:t>Điểm cộng thứ nhất rõ ràng là với </a:t>
                      </a:r>
                      <a:r>
                        <a:rPr lang="vi-VN" sz="1200" b="1" smtClean="0">
                          <a:latin typeface="Roboto Condensed" panose="020B0604020202020204" charset="0"/>
                          <a:ea typeface="Roboto Condensed" panose="020B0604020202020204" charset="0"/>
                        </a:rPr>
                        <a:t>typescript</a:t>
                      </a:r>
                      <a:r>
                        <a:rPr lang="vi-VN" sz="1200" smtClean="0">
                          <a:latin typeface="Roboto Condensed" panose="020B0604020202020204" charset="0"/>
                          <a:ea typeface="Roboto Condensed" panose="020B0604020202020204" charset="0"/>
                        </a:rPr>
                        <a:t> code của chúng ta </a:t>
                      </a:r>
                      <a:r>
                        <a:rPr lang="vi-VN" sz="1200" b="1" smtClean="0">
                          <a:latin typeface="Roboto Condensed" panose="020B0604020202020204" charset="0"/>
                          <a:ea typeface="Roboto Condensed" panose="020B0604020202020204" charset="0"/>
                        </a:rPr>
                        <a:t>đẹp đẽ </a:t>
                      </a:r>
                      <a:r>
                        <a:rPr lang="vi-VN" sz="1200" smtClean="0">
                          <a:latin typeface="Roboto Condensed" panose="020B0604020202020204" charset="0"/>
                          <a:ea typeface="Roboto Condensed" panose="020B0604020202020204" charset="0"/>
                        </a:rPr>
                        <a:t>và </a:t>
                      </a:r>
                      <a:r>
                        <a:rPr lang="vi-VN" sz="1200" b="1" smtClean="0">
                          <a:latin typeface="Roboto Condensed" panose="020B0604020202020204" charset="0"/>
                          <a:ea typeface="Roboto Condensed" panose="020B0604020202020204" charset="0"/>
                        </a:rPr>
                        <a:t>dễ đọc </a:t>
                      </a:r>
                      <a:r>
                        <a:rPr lang="vi-VN" sz="1200" smtClean="0">
                          <a:latin typeface="Roboto Condensed" panose="020B0604020202020204" charset="0"/>
                          <a:ea typeface="Roboto Condensed" panose="020B0604020202020204" charset="0"/>
                        </a:rPr>
                        <a:t>hơn rất nhiều.</a:t>
                      </a:r>
                      <a:endParaRPr lang="en-US" sz="1200" smtClean="0">
                        <a:latin typeface="Roboto Condensed" panose="020B0604020202020204" charset="0"/>
                        <a:ea typeface="Roboto Condensed" panose="020B0604020202020204" charset="0"/>
                      </a:endParaRPr>
                    </a:p>
                    <a:p>
                      <a:pPr marL="171450" indent="-171450">
                        <a:buFont typeface="Arial" panose="020B0604020202020204" pitchFamily="34" charset="0"/>
                        <a:buChar char="•"/>
                      </a:pPr>
                      <a:r>
                        <a:rPr lang="vi-VN" sz="1200" smtClean="0">
                          <a:latin typeface="Roboto Condensed" panose="020B0604020202020204" charset="0"/>
                          <a:ea typeface="Roboto Condensed" panose="020B0604020202020204" charset="0"/>
                        </a:rPr>
                        <a:t>Làm việc với </a:t>
                      </a:r>
                      <a:r>
                        <a:rPr lang="vi-VN" sz="1200" b="1" smtClean="0">
                          <a:latin typeface="Roboto Condensed" panose="020B0604020202020204" charset="0"/>
                          <a:ea typeface="Roboto Condensed" panose="020B0604020202020204" charset="0"/>
                        </a:rPr>
                        <a:t>thư viện mới </a:t>
                      </a:r>
                      <a:r>
                        <a:rPr lang="vi-VN" sz="1200" b="0" smtClean="0">
                          <a:latin typeface="Roboto Condensed" panose="020B0604020202020204" charset="0"/>
                          <a:ea typeface="Roboto Condensed" panose="020B0604020202020204" charset="0"/>
                        </a:rPr>
                        <a:t>hoặc</a:t>
                      </a:r>
                      <a:r>
                        <a:rPr lang="vi-VN" sz="1200" b="1" smtClean="0">
                          <a:latin typeface="Roboto Condensed" panose="020B0604020202020204" charset="0"/>
                          <a:ea typeface="Roboto Condensed" panose="020B0604020202020204" charset="0"/>
                        </a:rPr>
                        <a:t> Framework</a:t>
                      </a:r>
                      <a:r>
                        <a:rPr lang="vi-VN" sz="1200" smtClean="0">
                          <a:latin typeface="Roboto Condensed" panose="020B0604020202020204" charset="0"/>
                          <a:ea typeface="Roboto Condensed" panose="020B0604020202020204" charset="0"/>
                        </a:rPr>
                        <a:t>: Giả sử bạn đang dùng React cho một dự án mới. Bạn không quen thuộc với các API của React, nhưng vì chúng cung cấp các </a:t>
                      </a:r>
                      <a:r>
                        <a:rPr lang="vi-VN" sz="1200" b="1" smtClean="0">
                          <a:latin typeface="Roboto Condensed" panose="020B0604020202020204" charset="0"/>
                          <a:ea typeface="Roboto Condensed" panose="020B0604020202020204" charset="0"/>
                        </a:rPr>
                        <a:t>định nghĩa kiểu</a:t>
                      </a:r>
                      <a:r>
                        <a:rPr lang="vi-VN" sz="1200" smtClean="0">
                          <a:latin typeface="Roboto Condensed" panose="020B0604020202020204" charset="0"/>
                          <a:ea typeface="Roboto Condensed" panose="020B0604020202020204" charset="0"/>
                        </a:rPr>
                        <a:t>, bạn có thể nhận được </a:t>
                      </a:r>
                      <a:r>
                        <a:rPr lang="vi-VN" sz="1200" b="1" smtClean="0">
                          <a:latin typeface="Roboto Condensed" panose="020B0604020202020204" charset="0"/>
                          <a:ea typeface="Roboto Condensed" panose="020B0604020202020204" charset="0"/>
                        </a:rPr>
                        <a:t>intellisense</a:t>
                      </a:r>
                      <a:r>
                        <a:rPr lang="vi-VN" sz="1200" smtClean="0">
                          <a:latin typeface="Roboto Condensed" panose="020B0604020202020204" charset="0"/>
                          <a:ea typeface="Roboto Condensed" panose="020B0604020202020204" charset="0"/>
                        </a:rPr>
                        <a:t> sẽ giúp bạn điều hướng và khám phá các giao diện mới.</a:t>
                      </a:r>
                      <a:endParaRPr lang="en-US" sz="1200" smtClean="0">
                        <a:latin typeface="Roboto Condensed" panose="020B0604020202020204" charset="0"/>
                        <a:ea typeface="Roboto Condensed" panose="020B0604020202020204" charset="0"/>
                      </a:endParaRPr>
                    </a:p>
                    <a:p>
                      <a:pPr marL="171450" indent="-171450">
                        <a:buFont typeface="Arial" panose="020B0604020202020204" pitchFamily="34" charset="0"/>
                        <a:buChar char="•"/>
                      </a:pPr>
                      <a:r>
                        <a:rPr lang="vi-VN" sz="1200" smtClean="0">
                          <a:latin typeface="Roboto Condensed" panose="020B0604020202020204" charset="0"/>
                          <a:ea typeface="Roboto Condensed" panose="020B0604020202020204" charset="0"/>
                        </a:rPr>
                        <a:t>Các </a:t>
                      </a:r>
                      <a:r>
                        <a:rPr lang="vi-VN" sz="1200" b="1" smtClean="0">
                          <a:latin typeface="Roboto Condensed" panose="020B0604020202020204" charset="0"/>
                          <a:ea typeface="Roboto Condensed" panose="020B0604020202020204" charset="0"/>
                        </a:rPr>
                        <a:t>dự án lớn </a:t>
                      </a:r>
                      <a:r>
                        <a:rPr lang="vi-VN" sz="1200" smtClean="0">
                          <a:latin typeface="Roboto Condensed" panose="020B0604020202020204" charset="0"/>
                          <a:ea typeface="Roboto Condensed" panose="020B0604020202020204" charset="0"/>
                        </a:rPr>
                        <a:t>hoặc nhiều nhà phát triển: </a:t>
                      </a:r>
                      <a:r>
                        <a:rPr lang="vi-VN" sz="1200" b="1" smtClean="0">
                          <a:latin typeface="Roboto Condensed" panose="020B0604020202020204" charset="0"/>
                          <a:ea typeface="Roboto Condensed" panose="020B0604020202020204" charset="0"/>
                        </a:rPr>
                        <a:t>TypeScript</a:t>
                      </a:r>
                      <a:r>
                        <a:rPr lang="vi-VN" sz="1200" smtClean="0">
                          <a:latin typeface="Roboto Condensed" panose="020B0604020202020204" charset="0"/>
                          <a:ea typeface="Roboto Condensed" panose="020B0604020202020204" charset="0"/>
                        </a:rPr>
                        <a:t> có ý nghĩa nhất khi làm việc trên các dự án lớn hoặc bạn có một số </a:t>
                      </a:r>
                      <a:r>
                        <a:rPr lang="vi-VN" sz="1200" b="1" smtClean="0">
                          <a:latin typeface="Roboto Condensed" panose="020B0604020202020204" charset="0"/>
                          <a:ea typeface="Roboto Condensed" panose="020B0604020202020204" charset="0"/>
                        </a:rPr>
                        <a:t>nhà phát triển làm việc cùng nhau</a:t>
                      </a:r>
                      <a:r>
                        <a:rPr lang="vi-VN" sz="1200" smtClean="0">
                          <a:latin typeface="Roboto Condensed" panose="020B0604020202020204" charset="0"/>
                          <a:ea typeface="Roboto Condensed" panose="020B0604020202020204" charset="0"/>
                        </a:rPr>
                        <a:t>. Việc sử dụng các giao diện của TypeScript và các công cụ sửa đổi truy cập có thể là vô giá trong việc giao tiếp các API (các thành viên của một lớp có sẵn để sử dụng).</a:t>
                      </a:r>
                      <a:endParaRPr lang="vi-VN" sz="1200">
                        <a:latin typeface="Roboto Condensed" panose="020B0604020202020204" charset="0"/>
                        <a:ea typeface="Roboto Condensed" panose="020B0604020202020204" charset="0"/>
                      </a:endParaRPr>
                    </a:p>
                  </a:txBody>
                  <a:tcPr/>
                </a:tc>
                <a:extLst>
                  <a:ext uri="{0D108BD9-81ED-4DB2-BD59-A6C34878D82A}">
                    <a16:rowId xmlns:a16="http://schemas.microsoft.com/office/drawing/2014/main" val="4027318120"/>
                  </a:ext>
                </a:extLst>
              </a:tr>
            </a:tbl>
          </a:graphicData>
        </a:graphic>
      </p:graphicFrame>
    </p:spTree>
    <p:extLst>
      <p:ext uri="{BB962C8B-B14F-4D97-AF65-F5344CB8AC3E}">
        <p14:creationId xmlns:p14="http://schemas.microsoft.com/office/powerpoint/2010/main" val="21735336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ctrTitle"/>
          </p:nvPr>
        </p:nvSpPr>
        <p:spPr>
          <a:xfrm flipH="1">
            <a:off x="1122730" y="2709412"/>
            <a:ext cx="5005500" cy="1022100"/>
          </a:xfrm>
          <a:prstGeom prst="rect">
            <a:avLst/>
          </a:prstGeom>
        </p:spPr>
        <p:txBody>
          <a:bodyPr spcFirstLastPara="1" wrap="square" lIns="91425" tIns="91425" rIns="91425" bIns="91425" anchor="ctr" anchorCtr="0">
            <a:noAutofit/>
          </a:bodyPr>
          <a:lstStyle/>
          <a:p>
            <a:pPr lvl="0">
              <a:buClr>
                <a:schemeClr val="dk1"/>
              </a:buClr>
            </a:pPr>
            <a:r>
              <a:rPr lang="en-US" sz="2400"/>
              <a:t>Cài đặt thủ công sử dụng typescript vào react</a:t>
            </a:r>
            <a:endParaRPr lang="vi-VN" sz="2400"/>
          </a:p>
        </p:txBody>
      </p:sp>
      <p:sp>
        <p:nvSpPr>
          <p:cNvPr id="176" name="Google Shape;176;p31"/>
          <p:cNvSpPr txBox="1">
            <a:spLocks noGrp="1"/>
          </p:cNvSpPr>
          <p:nvPr>
            <p:ph type="title" idx="2"/>
          </p:nvPr>
        </p:nvSpPr>
        <p:spPr>
          <a:xfrm flipH="1">
            <a:off x="1122730" y="1658832"/>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mtClean="0"/>
              <a:t>II</a:t>
            </a:r>
            <a:endParaRPr/>
          </a:p>
        </p:txBody>
      </p:sp>
      <p:cxnSp>
        <p:nvCxnSpPr>
          <p:cNvPr id="177" name="Google Shape;177;p31"/>
          <p:cNvCxnSpPr/>
          <p:nvPr/>
        </p:nvCxnSpPr>
        <p:spPr>
          <a:xfrm>
            <a:off x="0" y="4028275"/>
            <a:ext cx="1561500" cy="0"/>
          </a:xfrm>
          <a:prstGeom prst="straightConnector1">
            <a:avLst/>
          </a:prstGeom>
          <a:noFill/>
          <a:ln w="9525" cap="flat" cmpd="sng">
            <a:solidFill>
              <a:schemeClr val="dk1"/>
            </a:solidFill>
            <a:prstDash val="solid"/>
            <a:round/>
            <a:headEnd type="none" w="med" len="med"/>
            <a:tailEnd type="none" w="med" len="med"/>
          </a:ln>
        </p:spPr>
      </p:cxnSp>
      <p:sp>
        <p:nvSpPr>
          <p:cNvPr id="178" name="Google Shape;178;p31"/>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p>
            <a:pPr marL="0" lvl="0" indent="0"/>
            <a:r>
              <a:rPr lang="en-US" smtClean="0"/>
              <a:t>Cách cài đặt thủ công sử dụng typescript </a:t>
            </a:r>
            <a:r>
              <a:rPr lang="en-US"/>
              <a:t>vào react</a:t>
            </a:r>
            <a:endParaRPr/>
          </a:p>
        </p:txBody>
      </p:sp>
    </p:spTree>
    <p:extLst>
      <p:ext uri="{BB962C8B-B14F-4D97-AF65-F5344CB8AC3E}">
        <p14:creationId xmlns:p14="http://schemas.microsoft.com/office/powerpoint/2010/main" val="20744556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r>
              <a:rPr lang="en-US" smtClean="0"/>
              <a:t>1) Cài đặt dự án</a:t>
            </a:r>
            <a:endParaRPr lang="en-US"/>
          </a:p>
        </p:txBody>
      </p:sp>
      <p:sp>
        <p:nvSpPr>
          <p:cNvPr id="3" name="Rectangle 2"/>
          <p:cNvSpPr/>
          <p:nvPr/>
        </p:nvSpPr>
        <p:spPr>
          <a:xfrm>
            <a:off x="1381122" y="1037440"/>
            <a:ext cx="6342787" cy="523220"/>
          </a:xfrm>
          <a:prstGeom prst="rect">
            <a:avLst/>
          </a:prstGeom>
        </p:spPr>
        <p:txBody>
          <a:bodyPr wrap="square">
            <a:spAutoFit/>
          </a:bodyPr>
          <a:lstStyle/>
          <a:p>
            <a:r>
              <a:rPr lang="en-US">
                <a:latin typeface="Roboto Condensed" panose="020B0604020202020204" charset="0"/>
                <a:ea typeface="Roboto Condensed" panose="020B0604020202020204" charset="0"/>
                <a:cs typeface="Arial" panose="020B0604020202020204" pitchFamily="34" charset="0"/>
              </a:rPr>
              <a:t>Hãy bắt đầu bằng cách tạo ra một dự án React mới và tích hợp TypeScript. Chạy các lệnh sau để bắt đầu dự án:</a:t>
            </a:r>
          </a:p>
        </p:txBody>
      </p:sp>
      <p:sp>
        <p:nvSpPr>
          <p:cNvPr id="2" name="Rectangle 1"/>
          <p:cNvSpPr/>
          <p:nvPr/>
        </p:nvSpPr>
        <p:spPr>
          <a:xfrm>
            <a:off x="2233177" y="1727873"/>
            <a:ext cx="5774750" cy="2462213"/>
          </a:xfrm>
          <a:prstGeom prst="rect">
            <a:avLst/>
          </a:prstGeom>
        </p:spPr>
        <p:txBody>
          <a:bodyPr wrap="square">
            <a:spAutoFit/>
          </a:bodyPr>
          <a:lstStyle/>
          <a:p>
            <a:pPr>
              <a:buFont typeface="+mj-lt"/>
              <a:buAutoNum type="arabicPeriod"/>
            </a:pPr>
            <a:r>
              <a:rPr lang="en-US">
                <a:solidFill>
                  <a:srgbClr val="808080"/>
                </a:solidFill>
                <a:latin typeface="Consolas" panose="020B0609020204030204" pitchFamily="49" charset="0"/>
              </a:rPr>
              <a:t># Make a new directory</a:t>
            </a: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mkdir react-typescript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a:solidFill>
                  <a:srgbClr val="808080"/>
                </a:solidFill>
                <a:latin typeface="Consolas" panose="020B0609020204030204" pitchFamily="49" charset="0"/>
              </a:rPr>
              <a:t># Change to this directory within the terminal</a:t>
            </a: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cd react-typescript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a:solidFill>
                  <a:srgbClr val="808080"/>
                </a:solidFill>
                <a:latin typeface="Consolas" panose="020B0609020204030204" pitchFamily="49" charset="0"/>
              </a:rPr>
              <a:t># Initialise a new npm project with defaults</a:t>
            </a: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npm init -y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a:solidFill>
                  <a:srgbClr val="808080"/>
                </a:solidFill>
                <a:latin typeface="Consolas" panose="020B0609020204030204" pitchFamily="49" charset="0"/>
              </a:rPr>
              <a:t># Install React dependencies</a:t>
            </a: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npm install react react-dom  </a:t>
            </a:r>
            <a:endParaRPr lang="en-US">
              <a:solidFill>
                <a:srgbClr val="5C5C5C"/>
              </a:solidFill>
              <a:latin typeface="Consolas" panose="020B0609020204030204" pitchFamily="49" charset="0"/>
            </a:endParaRPr>
          </a:p>
        </p:txBody>
      </p:sp>
    </p:spTree>
    <p:extLst>
      <p:ext uri="{BB962C8B-B14F-4D97-AF65-F5344CB8AC3E}">
        <p14:creationId xmlns:p14="http://schemas.microsoft.com/office/powerpoint/2010/main" val="339673966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r>
              <a:rPr lang="en-US" smtClean="0"/>
              <a:t>1) Cài đặt dự án</a:t>
            </a:r>
            <a:endParaRPr lang="en-US"/>
          </a:p>
        </p:txBody>
      </p:sp>
      <p:sp>
        <p:nvSpPr>
          <p:cNvPr id="3" name="Rectangle 2"/>
          <p:cNvSpPr/>
          <p:nvPr/>
        </p:nvSpPr>
        <p:spPr>
          <a:xfrm>
            <a:off x="1381122" y="1037440"/>
            <a:ext cx="6342787" cy="523220"/>
          </a:xfrm>
          <a:prstGeom prst="rect">
            <a:avLst/>
          </a:prstGeom>
        </p:spPr>
        <p:txBody>
          <a:bodyPr wrap="square">
            <a:spAutoFit/>
          </a:bodyPr>
          <a:lstStyle/>
          <a:p>
            <a:r>
              <a:rPr lang="en-US">
                <a:latin typeface="Roboto Condensed" panose="020B0604020202020204" charset="0"/>
                <a:ea typeface="Roboto Condensed" panose="020B0604020202020204" charset="0"/>
                <a:cs typeface="Arial" panose="020B0604020202020204" pitchFamily="34" charset="0"/>
              </a:rPr>
              <a:t>Hãy bắt đầu bằng cách tạo ra một dự án React mới và tích hợp TypeScript. Chạy các lệnh sau để bắt đầu dự án:</a:t>
            </a:r>
          </a:p>
        </p:txBody>
      </p:sp>
      <p:sp>
        <p:nvSpPr>
          <p:cNvPr id="4" name="Rectangle 3"/>
          <p:cNvSpPr/>
          <p:nvPr/>
        </p:nvSpPr>
        <p:spPr>
          <a:xfrm>
            <a:off x="2140526" y="1983640"/>
            <a:ext cx="6276109" cy="1815882"/>
          </a:xfrm>
          <a:prstGeom prst="rect">
            <a:avLst/>
          </a:prstGeom>
        </p:spPr>
        <p:txBody>
          <a:bodyPr wrap="square">
            <a:spAutoFit/>
          </a:bodyPr>
          <a:lstStyle/>
          <a:p>
            <a:pPr>
              <a:buFont typeface="+mj-lt"/>
              <a:buAutoNum type="arabicPeriod"/>
            </a:pPr>
            <a:r>
              <a:rPr lang="en-US">
                <a:solidFill>
                  <a:srgbClr val="808080"/>
                </a:solidFill>
                <a:latin typeface="Consolas" panose="020B0609020204030204" pitchFamily="49" charset="0"/>
              </a:rPr>
              <a:t># Make index.html and App.tsx in src folder</a:t>
            </a: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mkdir src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cd src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touch index.html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touch App.tsx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a:solidFill>
                  <a:srgbClr val="808080"/>
                </a:solidFill>
                <a:latin typeface="Consolas" panose="020B0609020204030204" pitchFamily="49" charset="0"/>
              </a:rPr>
              <a:t># Open the directory in your favorite editor</a:t>
            </a: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code .  </a:t>
            </a:r>
            <a:endParaRPr lang="en-US">
              <a:solidFill>
                <a:srgbClr val="5C5C5C"/>
              </a:solidFill>
              <a:latin typeface="Consolas" panose="020B0609020204030204" pitchFamily="49" charset="0"/>
            </a:endParaRPr>
          </a:p>
        </p:txBody>
      </p:sp>
    </p:spTree>
    <p:extLst>
      <p:ext uri="{BB962C8B-B14F-4D97-AF65-F5344CB8AC3E}">
        <p14:creationId xmlns:p14="http://schemas.microsoft.com/office/powerpoint/2010/main" val="407473681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r>
              <a:rPr lang="en-US" smtClean="0"/>
              <a:t>1) Cài đặt dự án</a:t>
            </a:r>
            <a:endParaRPr lang="en-US"/>
          </a:p>
        </p:txBody>
      </p:sp>
      <p:sp>
        <p:nvSpPr>
          <p:cNvPr id="3" name="Rectangle 2"/>
          <p:cNvSpPr/>
          <p:nvPr/>
        </p:nvSpPr>
        <p:spPr>
          <a:xfrm>
            <a:off x="1381122" y="1037440"/>
            <a:ext cx="6342787" cy="307777"/>
          </a:xfrm>
          <a:prstGeom prst="rect">
            <a:avLst/>
          </a:prstGeom>
        </p:spPr>
        <p:txBody>
          <a:bodyPr wrap="square">
            <a:spAutoFit/>
          </a:bodyPr>
          <a:lstStyle/>
          <a:p>
            <a:r>
              <a:rPr lang="en-US">
                <a:latin typeface="Roboto Condensed" panose="020B0604020202020204" charset="0"/>
                <a:ea typeface="Roboto Condensed" panose="020B0604020202020204" charset="0"/>
                <a:cs typeface="Arial" panose="020B0604020202020204" pitchFamily="34" charset="0"/>
              </a:rPr>
              <a:t>Sau đó </a:t>
            </a:r>
            <a:r>
              <a:rPr lang="en-US" smtClean="0">
                <a:latin typeface="Roboto Condensed" panose="020B0604020202020204" charset="0"/>
                <a:ea typeface="Roboto Condensed" panose="020B0604020202020204" charset="0"/>
                <a:cs typeface="Arial" panose="020B0604020202020204" pitchFamily="34" charset="0"/>
              </a:rPr>
              <a:t> tạo một </a:t>
            </a:r>
            <a:r>
              <a:rPr lang="en-US">
                <a:latin typeface="Roboto Condensed" panose="020B0604020202020204" charset="0"/>
                <a:ea typeface="Roboto Condensed" panose="020B0604020202020204" charset="0"/>
                <a:cs typeface="Arial" panose="020B0604020202020204" pitchFamily="34" charset="0"/>
              </a:rPr>
              <a:t>file index.html với nội dung sau:</a:t>
            </a:r>
          </a:p>
        </p:txBody>
      </p:sp>
      <p:sp>
        <p:nvSpPr>
          <p:cNvPr id="2" name="Rectangle 1"/>
          <p:cNvSpPr/>
          <p:nvPr/>
        </p:nvSpPr>
        <p:spPr>
          <a:xfrm>
            <a:off x="1332631" y="1650975"/>
            <a:ext cx="6954982" cy="3108543"/>
          </a:xfrm>
          <a:prstGeom prst="rect">
            <a:avLst/>
          </a:prstGeom>
        </p:spPr>
        <p:txBody>
          <a:bodyPr wrap="square">
            <a:spAutoFit/>
          </a:bodyPr>
          <a:lstStyle/>
          <a:p>
            <a:pPr>
              <a:buFont typeface="+mj-lt"/>
              <a:buAutoNum type="arabicPeriod"/>
            </a:pPr>
            <a:r>
              <a:rPr lang="en-US">
                <a:latin typeface="Consolas" panose="020B0609020204030204" pitchFamily="49" charset="0"/>
              </a:rPr>
              <a:t>&lt;!DOCTYPE html</a:t>
            </a:r>
            <a:r>
              <a:rPr lang="en-US" b="1">
                <a:solidFill>
                  <a:srgbClr val="006699"/>
                </a:solidFill>
                <a:latin typeface="Consolas" panose="020B0609020204030204" pitchFamily="49" charset="0"/>
              </a:rPr>
              <a:t>&gt;</a:t>
            </a: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b="1">
                <a:solidFill>
                  <a:srgbClr val="006699"/>
                </a:solidFill>
                <a:latin typeface="Consolas" panose="020B0609020204030204" pitchFamily="49" charset="0"/>
              </a:rPr>
              <a:t>&lt;html&gt;</a:t>
            </a: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b="1">
                <a:solidFill>
                  <a:srgbClr val="006699"/>
                </a:solidFill>
                <a:latin typeface="Consolas" panose="020B0609020204030204" pitchFamily="49" charset="0"/>
              </a:rPr>
              <a:t>&lt;head&gt;</a:t>
            </a: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a:t>
            </a:r>
            <a:r>
              <a:rPr lang="en-US" b="1">
                <a:solidFill>
                  <a:srgbClr val="006699"/>
                </a:solidFill>
                <a:latin typeface="Consolas" panose="020B0609020204030204" pitchFamily="49" charset="0"/>
              </a:rPr>
              <a:t>&lt;meta</a:t>
            </a:r>
            <a:r>
              <a:rPr lang="en-US">
                <a:latin typeface="Consolas" panose="020B0609020204030204" pitchFamily="49" charset="0"/>
              </a:rPr>
              <a:t> </a:t>
            </a:r>
            <a:r>
              <a:rPr lang="en-US">
                <a:solidFill>
                  <a:srgbClr val="FF0000"/>
                </a:solidFill>
                <a:latin typeface="Consolas" panose="020B0609020204030204" pitchFamily="49" charset="0"/>
              </a:rPr>
              <a:t>charset</a:t>
            </a:r>
            <a:r>
              <a:rPr lang="en-US">
                <a:latin typeface="Consolas" panose="020B0609020204030204" pitchFamily="49" charset="0"/>
              </a:rPr>
              <a:t>=</a:t>
            </a:r>
            <a:r>
              <a:rPr lang="en-US">
                <a:solidFill>
                  <a:srgbClr val="0000FF"/>
                </a:solidFill>
                <a:latin typeface="Consolas" panose="020B0609020204030204" pitchFamily="49" charset="0"/>
              </a:rPr>
              <a:t>"utf-8"</a:t>
            </a:r>
            <a:r>
              <a:rPr lang="en-US">
                <a:latin typeface="Consolas" panose="020B0609020204030204" pitchFamily="49" charset="0"/>
              </a:rPr>
              <a:t> </a:t>
            </a:r>
            <a:r>
              <a:rPr lang="en-US" b="1">
                <a:solidFill>
                  <a:srgbClr val="006699"/>
                </a:solidFill>
                <a:latin typeface="Consolas" panose="020B0609020204030204" pitchFamily="49" charset="0"/>
              </a:rPr>
              <a:t>/&gt;</a:t>
            </a: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a:t>
            </a:r>
            <a:r>
              <a:rPr lang="en-US" b="1">
                <a:solidFill>
                  <a:srgbClr val="006699"/>
                </a:solidFill>
                <a:latin typeface="Consolas" panose="020B0609020204030204" pitchFamily="49" charset="0"/>
              </a:rPr>
              <a:t>&lt;meta</a:t>
            </a:r>
            <a:r>
              <a:rPr lang="en-US">
                <a:latin typeface="Consolas" panose="020B0609020204030204" pitchFamily="49" charset="0"/>
              </a:rPr>
              <a:t> </a:t>
            </a:r>
            <a:r>
              <a:rPr lang="en-US">
                <a:solidFill>
                  <a:srgbClr val="FF0000"/>
                </a:solidFill>
                <a:latin typeface="Consolas" panose="020B0609020204030204" pitchFamily="49" charset="0"/>
              </a:rPr>
              <a:t>http-equiv</a:t>
            </a:r>
            <a:r>
              <a:rPr lang="en-US">
                <a:latin typeface="Consolas" panose="020B0609020204030204" pitchFamily="49" charset="0"/>
              </a:rPr>
              <a:t>=</a:t>
            </a:r>
            <a:r>
              <a:rPr lang="en-US">
                <a:solidFill>
                  <a:srgbClr val="0000FF"/>
                </a:solidFill>
                <a:latin typeface="Consolas" panose="020B0609020204030204" pitchFamily="49" charset="0"/>
              </a:rPr>
              <a:t>"X-UA-Compatible"</a:t>
            </a:r>
            <a:r>
              <a:rPr lang="en-US">
                <a:latin typeface="Consolas" panose="020B0609020204030204" pitchFamily="49" charset="0"/>
              </a:rPr>
              <a:t> </a:t>
            </a:r>
            <a:r>
              <a:rPr lang="en-US">
                <a:solidFill>
                  <a:srgbClr val="FF0000"/>
                </a:solidFill>
                <a:latin typeface="Consolas" panose="020B0609020204030204" pitchFamily="49" charset="0"/>
              </a:rPr>
              <a:t>content</a:t>
            </a:r>
            <a:r>
              <a:rPr lang="en-US">
                <a:latin typeface="Consolas" panose="020B0609020204030204" pitchFamily="49" charset="0"/>
              </a:rPr>
              <a:t>=</a:t>
            </a:r>
            <a:r>
              <a:rPr lang="en-US">
                <a:solidFill>
                  <a:srgbClr val="0000FF"/>
                </a:solidFill>
                <a:latin typeface="Consolas" panose="020B0609020204030204" pitchFamily="49" charset="0"/>
              </a:rPr>
              <a:t>"IE=edge"</a:t>
            </a:r>
            <a:r>
              <a:rPr lang="en-US" b="1">
                <a:solidFill>
                  <a:srgbClr val="006699"/>
                </a:solidFill>
                <a:latin typeface="Consolas" panose="020B0609020204030204" pitchFamily="49" charset="0"/>
              </a:rPr>
              <a:t>&gt;</a:t>
            </a: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a:t>
            </a:r>
            <a:r>
              <a:rPr lang="en-US" b="1">
                <a:solidFill>
                  <a:srgbClr val="006699"/>
                </a:solidFill>
                <a:latin typeface="Consolas" panose="020B0609020204030204" pitchFamily="49" charset="0"/>
              </a:rPr>
              <a:t>&lt;title&gt;</a:t>
            </a:r>
            <a:r>
              <a:rPr lang="en-US">
                <a:latin typeface="Consolas" panose="020B0609020204030204" pitchFamily="49" charset="0"/>
              </a:rPr>
              <a:t>React + TypeScript</a:t>
            </a:r>
            <a:r>
              <a:rPr lang="en-US" b="1">
                <a:solidFill>
                  <a:srgbClr val="006699"/>
                </a:solidFill>
                <a:latin typeface="Consolas" panose="020B0609020204030204" pitchFamily="49" charset="0"/>
              </a:rPr>
              <a:t>&lt;/title&gt;</a:t>
            </a: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a:t>
            </a:r>
            <a:r>
              <a:rPr lang="en-US" b="1">
                <a:solidFill>
                  <a:srgbClr val="006699"/>
                </a:solidFill>
                <a:latin typeface="Consolas" panose="020B0609020204030204" pitchFamily="49" charset="0"/>
              </a:rPr>
              <a:t>&lt;meta</a:t>
            </a:r>
            <a:r>
              <a:rPr lang="en-US">
                <a:latin typeface="Consolas" panose="020B0609020204030204" pitchFamily="49" charset="0"/>
              </a:rPr>
              <a:t> </a:t>
            </a:r>
            <a:r>
              <a:rPr lang="en-US">
                <a:solidFill>
                  <a:srgbClr val="FF0000"/>
                </a:solidFill>
                <a:latin typeface="Consolas" panose="020B0609020204030204" pitchFamily="49" charset="0"/>
              </a:rPr>
              <a:t>name</a:t>
            </a:r>
            <a:r>
              <a:rPr lang="en-US">
                <a:latin typeface="Consolas" panose="020B0609020204030204" pitchFamily="49" charset="0"/>
              </a:rPr>
              <a:t>=</a:t>
            </a:r>
            <a:r>
              <a:rPr lang="en-US">
                <a:solidFill>
                  <a:srgbClr val="0000FF"/>
                </a:solidFill>
                <a:latin typeface="Consolas" panose="020B0609020204030204" pitchFamily="49" charset="0"/>
              </a:rPr>
              <a:t>"viewport"</a:t>
            </a:r>
            <a:r>
              <a:rPr lang="en-US">
                <a:latin typeface="Consolas" panose="020B0609020204030204" pitchFamily="49" charset="0"/>
              </a:rPr>
              <a:t> </a:t>
            </a:r>
            <a:r>
              <a:rPr lang="en-US">
                <a:solidFill>
                  <a:srgbClr val="FF0000"/>
                </a:solidFill>
                <a:latin typeface="Consolas" panose="020B0609020204030204" pitchFamily="49" charset="0"/>
              </a:rPr>
              <a:t>content</a:t>
            </a:r>
            <a:r>
              <a:rPr lang="en-US">
                <a:latin typeface="Consolas" panose="020B0609020204030204" pitchFamily="49" charset="0"/>
              </a:rPr>
              <a:t>=</a:t>
            </a:r>
            <a:r>
              <a:rPr lang="en-US">
                <a:solidFill>
                  <a:srgbClr val="0000FF"/>
                </a:solidFill>
                <a:latin typeface="Consolas" panose="020B0609020204030204" pitchFamily="49" charset="0"/>
              </a:rPr>
              <a:t>"width=device-width, initial-scale=1"</a:t>
            </a:r>
            <a:r>
              <a:rPr lang="en-US" b="1">
                <a:solidFill>
                  <a:srgbClr val="006699"/>
                </a:solidFill>
                <a:latin typeface="Consolas" panose="020B0609020204030204" pitchFamily="49" charset="0"/>
              </a:rPr>
              <a:t>&gt;</a:t>
            </a: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b="1">
                <a:solidFill>
                  <a:srgbClr val="006699"/>
                </a:solidFill>
                <a:latin typeface="Consolas" panose="020B0609020204030204" pitchFamily="49" charset="0"/>
              </a:rPr>
              <a:t>&lt;/head&gt;</a:t>
            </a: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b="1">
                <a:solidFill>
                  <a:srgbClr val="006699"/>
                </a:solidFill>
                <a:latin typeface="Consolas" panose="020B0609020204030204" pitchFamily="49" charset="0"/>
              </a:rPr>
              <a:t>&lt;body&gt;</a:t>
            </a: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a:t>
            </a:r>
            <a:r>
              <a:rPr lang="en-US" b="1">
                <a:solidFill>
                  <a:srgbClr val="006699"/>
                </a:solidFill>
                <a:latin typeface="Consolas" panose="020B0609020204030204" pitchFamily="49" charset="0"/>
              </a:rPr>
              <a:t>&lt;div</a:t>
            </a:r>
            <a:r>
              <a:rPr lang="en-US">
                <a:latin typeface="Consolas" panose="020B0609020204030204" pitchFamily="49" charset="0"/>
              </a:rPr>
              <a:t> </a:t>
            </a:r>
            <a:r>
              <a:rPr lang="en-US">
                <a:solidFill>
                  <a:srgbClr val="FF0000"/>
                </a:solidFill>
                <a:latin typeface="Consolas" panose="020B0609020204030204" pitchFamily="49" charset="0"/>
              </a:rPr>
              <a:t>id</a:t>
            </a:r>
            <a:r>
              <a:rPr lang="en-US">
                <a:latin typeface="Consolas" panose="020B0609020204030204" pitchFamily="49" charset="0"/>
              </a:rPr>
              <a:t>=</a:t>
            </a:r>
            <a:r>
              <a:rPr lang="en-US">
                <a:solidFill>
                  <a:srgbClr val="0000FF"/>
                </a:solidFill>
                <a:latin typeface="Consolas" panose="020B0609020204030204" pitchFamily="49" charset="0"/>
              </a:rPr>
              <a:t>"main"</a:t>
            </a:r>
            <a:r>
              <a:rPr lang="en-US" b="1">
                <a:solidFill>
                  <a:srgbClr val="006699"/>
                </a:solidFill>
                <a:latin typeface="Consolas" panose="020B0609020204030204" pitchFamily="49" charset="0"/>
              </a:rPr>
              <a:t>&gt;&lt;/div&gt;</a:t>
            </a: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a:t>
            </a:r>
            <a:r>
              <a:rPr lang="en-US" b="1">
                <a:solidFill>
                  <a:srgbClr val="006699"/>
                </a:solidFill>
                <a:latin typeface="Consolas" panose="020B0609020204030204" pitchFamily="49" charset="0"/>
              </a:rPr>
              <a:t>&lt;script</a:t>
            </a:r>
            <a:r>
              <a:rPr lang="en-US">
                <a:latin typeface="Consolas" panose="020B0609020204030204" pitchFamily="49" charset="0"/>
              </a:rPr>
              <a:t> </a:t>
            </a:r>
            <a:r>
              <a:rPr lang="en-US">
                <a:solidFill>
                  <a:srgbClr val="FF0000"/>
                </a:solidFill>
                <a:latin typeface="Consolas" panose="020B0609020204030204" pitchFamily="49" charset="0"/>
              </a:rPr>
              <a:t>src</a:t>
            </a:r>
            <a:r>
              <a:rPr lang="en-US">
                <a:latin typeface="Consolas" panose="020B0609020204030204" pitchFamily="49" charset="0"/>
              </a:rPr>
              <a:t>=</a:t>
            </a:r>
            <a:r>
              <a:rPr lang="en-US">
                <a:solidFill>
                  <a:srgbClr val="0000FF"/>
                </a:solidFill>
                <a:latin typeface="Consolas" panose="020B0609020204030204" pitchFamily="49" charset="0"/>
              </a:rPr>
              <a:t>"./App.tsx"</a:t>
            </a:r>
            <a:r>
              <a:rPr lang="en-US" b="1">
                <a:solidFill>
                  <a:srgbClr val="006699"/>
                </a:solidFill>
                <a:latin typeface="Consolas" panose="020B0609020204030204" pitchFamily="49" charset="0"/>
              </a:rPr>
              <a:t>&gt;&lt;/script&gt;</a:t>
            </a: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b="1">
                <a:solidFill>
                  <a:srgbClr val="006699"/>
                </a:solidFill>
                <a:latin typeface="Consolas" panose="020B0609020204030204" pitchFamily="49" charset="0"/>
              </a:rPr>
              <a:t>&lt;/body&gt;</a:t>
            </a: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b="1">
                <a:solidFill>
                  <a:srgbClr val="006699"/>
                </a:solidFill>
                <a:latin typeface="Consolas" panose="020B0609020204030204" pitchFamily="49" charset="0"/>
              </a:rPr>
              <a:t>&lt;/html&gt;</a:t>
            </a:r>
            <a:r>
              <a:rPr lang="en-US">
                <a:latin typeface="Consolas" panose="020B0609020204030204" pitchFamily="49" charset="0"/>
              </a:rPr>
              <a:t>  </a:t>
            </a:r>
            <a:endParaRPr lang="en-US">
              <a:solidFill>
                <a:srgbClr val="5C5C5C"/>
              </a:solidFill>
              <a:latin typeface="Consolas" panose="020B0609020204030204" pitchFamily="49" charset="0"/>
            </a:endParaRPr>
          </a:p>
        </p:txBody>
      </p:sp>
    </p:spTree>
    <p:extLst>
      <p:ext uri="{BB962C8B-B14F-4D97-AF65-F5344CB8AC3E}">
        <p14:creationId xmlns:p14="http://schemas.microsoft.com/office/powerpoint/2010/main" val="42515660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r>
              <a:rPr lang="en-US" smtClean="0"/>
              <a:t>1) Cài đặt dự án</a:t>
            </a:r>
            <a:endParaRPr lang="en-US"/>
          </a:p>
        </p:txBody>
      </p:sp>
      <p:sp>
        <p:nvSpPr>
          <p:cNvPr id="3" name="Rectangle 2"/>
          <p:cNvSpPr/>
          <p:nvPr/>
        </p:nvSpPr>
        <p:spPr>
          <a:xfrm>
            <a:off x="1490662" y="1165245"/>
            <a:ext cx="6342787" cy="523220"/>
          </a:xfrm>
          <a:prstGeom prst="rect">
            <a:avLst/>
          </a:prstGeom>
        </p:spPr>
        <p:txBody>
          <a:bodyPr wrap="square">
            <a:spAutoFit/>
          </a:bodyPr>
          <a:lstStyle/>
          <a:p>
            <a:r>
              <a:rPr lang="en-US" smtClean="0">
                <a:latin typeface="Roboto Condensed" panose="020B0604020202020204" charset="0"/>
                <a:ea typeface="Roboto Condensed" panose="020B0604020202020204" charset="0"/>
                <a:cs typeface="Arial" panose="020B0604020202020204" pitchFamily="34" charset="0"/>
              </a:rPr>
              <a:t>S</a:t>
            </a:r>
            <a:r>
              <a:rPr lang="vi-VN" smtClean="0">
                <a:latin typeface="Roboto Condensed" panose="020B0604020202020204" charset="0"/>
                <a:ea typeface="Roboto Condensed" panose="020B0604020202020204" charset="0"/>
                <a:cs typeface="Arial" panose="020B0604020202020204" pitchFamily="34" charset="0"/>
              </a:rPr>
              <a:t>ử </a:t>
            </a:r>
            <a:r>
              <a:rPr lang="vi-VN">
                <a:latin typeface="Roboto Condensed" panose="020B0604020202020204" charset="0"/>
                <a:ea typeface="Roboto Condensed" panose="020B0604020202020204" charset="0"/>
                <a:cs typeface="Arial" panose="020B0604020202020204" pitchFamily="34" charset="0"/>
              </a:rPr>
              <a:t>dụng </a:t>
            </a:r>
            <a:r>
              <a:rPr lang="vi-VN" b="1">
                <a:latin typeface="Roboto Condensed" panose="020B0604020202020204" charset="0"/>
                <a:ea typeface="Roboto Condensed" panose="020B0604020202020204" charset="0"/>
                <a:cs typeface="Arial" panose="020B0604020202020204" pitchFamily="34" charset="0"/>
              </a:rPr>
              <a:t>Parcel</a:t>
            </a:r>
            <a:r>
              <a:rPr lang="vi-VN">
                <a:latin typeface="Roboto Condensed" panose="020B0604020202020204" charset="0"/>
                <a:ea typeface="Roboto Condensed" panose="020B0604020202020204" charset="0"/>
                <a:cs typeface="Arial" panose="020B0604020202020204" pitchFamily="34" charset="0"/>
              </a:rPr>
              <a:t> như </a:t>
            </a:r>
            <a:r>
              <a:rPr lang="vi-VN" smtClean="0">
                <a:latin typeface="Roboto Condensed" panose="020B0604020202020204" charset="0"/>
                <a:ea typeface="Roboto Condensed" panose="020B0604020202020204" charset="0"/>
                <a:cs typeface="Arial" panose="020B0604020202020204" pitchFamily="34" charset="0"/>
              </a:rPr>
              <a:t>bundler</a:t>
            </a:r>
            <a:r>
              <a:rPr lang="en-US" smtClean="0">
                <a:latin typeface="Roboto Condensed" panose="020B0604020202020204" charset="0"/>
                <a:ea typeface="Roboto Condensed" panose="020B0604020202020204" charset="0"/>
                <a:cs typeface="Arial" panose="020B0604020202020204" pitchFamily="34" charset="0"/>
              </a:rPr>
              <a:t> trong dự án (</a:t>
            </a:r>
            <a:r>
              <a:rPr lang="vi-VN" smtClean="0">
                <a:latin typeface="Roboto Condensed" panose="020B0604020202020204" charset="0"/>
                <a:ea typeface="Roboto Condensed" panose="020B0604020202020204" charset="0"/>
                <a:cs typeface="Arial" panose="020B0604020202020204" pitchFamily="34" charset="0"/>
              </a:rPr>
              <a:t>có </a:t>
            </a:r>
            <a:r>
              <a:rPr lang="vi-VN">
                <a:latin typeface="Roboto Condensed" panose="020B0604020202020204" charset="0"/>
                <a:ea typeface="Roboto Condensed" panose="020B0604020202020204" charset="0"/>
                <a:cs typeface="Arial" panose="020B0604020202020204" pitchFamily="34" charset="0"/>
              </a:rPr>
              <a:t>thể chọn sử dụng </a:t>
            </a:r>
            <a:r>
              <a:rPr lang="vi-VN" b="1">
                <a:latin typeface="Roboto Condensed" panose="020B0604020202020204" charset="0"/>
                <a:ea typeface="Roboto Condensed" panose="020B0604020202020204" charset="0"/>
                <a:cs typeface="Arial" panose="020B0604020202020204" pitchFamily="34" charset="0"/>
              </a:rPr>
              <a:t>webpack</a:t>
            </a:r>
            <a:r>
              <a:rPr lang="vi-VN">
                <a:latin typeface="Roboto Condensed" panose="020B0604020202020204" charset="0"/>
                <a:ea typeface="Roboto Condensed" panose="020B0604020202020204" charset="0"/>
                <a:cs typeface="Arial" panose="020B0604020202020204" pitchFamily="34" charset="0"/>
              </a:rPr>
              <a:t> hoặc </a:t>
            </a:r>
            <a:r>
              <a:rPr lang="vi-VN" b="1">
                <a:latin typeface="Roboto Condensed" panose="020B0604020202020204" charset="0"/>
                <a:ea typeface="Roboto Condensed" panose="020B0604020202020204" charset="0"/>
                <a:cs typeface="Arial" panose="020B0604020202020204" pitchFamily="34" charset="0"/>
              </a:rPr>
              <a:t>bundler</a:t>
            </a:r>
            <a:r>
              <a:rPr lang="vi-VN">
                <a:latin typeface="Roboto Condensed" panose="020B0604020202020204" charset="0"/>
                <a:ea typeface="Roboto Condensed" panose="020B0604020202020204" charset="0"/>
                <a:cs typeface="Arial" panose="020B0604020202020204" pitchFamily="34" charset="0"/>
              </a:rPr>
              <a:t> khác nếu </a:t>
            </a:r>
            <a:r>
              <a:rPr lang="vi-VN" smtClean="0">
                <a:latin typeface="Roboto Condensed" panose="020B0604020202020204" charset="0"/>
                <a:ea typeface="Roboto Condensed" panose="020B0604020202020204" charset="0"/>
                <a:cs typeface="Arial" panose="020B0604020202020204" pitchFamily="34" charset="0"/>
              </a:rPr>
              <a:t>muốn</a:t>
            </a:r>
            <a:r>
              <a:rPr lang="en-US" smtClean="0">
                <a:latin typeface="Roboto Condensed" panose="020B0604020202020204" charset="0"/>
                <a:ea typeface="Roboto Condensed" panose="020B0604020202020204" charset="0"/>
                <a:cs typeface="Arial" panose="020B0604020202020204" pitchFamily="34" charset="0"/>
              </a:rPr>
              <a:t>)</a:t>
            </a:r>
            <a:r>
              <a:rPr lang="vi-VN" smtClean="0">
                <a:latin typeface="Roboto Condensed" panose="020B0604020202020204" charset="0"/>
                <a:ea typeface="Roboto Condensed" panose="020B0604020202020204" charset="0"/>
                <a:cs typeface="Arial" panose="020B0604020202020204" pitchFamily="34" charset="0"/>
              </a:rPr>
              <a:t>.</a:t>
            </a:r>
            <a:endParaRPr lang="en-US">
              <a:latin typeface="Roboto Condensed" panose="020B0604020202020204" charset="0"/>
              <a:ea typeface="Roboto Condensed" panose="020B0604020202020204" charset="0"/>
              <a:cs typeface="Arial" panose="020B0604020202020204" pitchFamily="34" charset="0"/>
            </a:endParaRPr>
          </a:p>
        </p:txBody>
      </p:sp>
      <p:pic>
        <p:nvPicPr>
          <p:cNvPr id="1026" name="Picture 2" descr="Kết quả hình ảnh cho parceljs 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568738" y="1841334"/>
            <a:ext cx="2705389" cy="245076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4468091" y="1688465"/>
            <a:ext cx="27709" cy="2867891"/>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4495800" y="1986755"/>
            <a:ext cx="4572000" cy="1815882"/>
          </a:xfrm>
          <a:prstGeom prst="rect">
            <a:avLst/>
          </a:prstGeom>
        </p:spPr>
        <p:txBody>
          <a:bodyPr>
            <a:spAutoFit/>
          </a:bodyPr>
          <a:lstStyle/>
          <a:p>
            <a:pPr>
              <a:buFont typeface="+mj-lt"/>
              <a:buAutoNum type="arabicPeriod"/>
            </a:pPr>
            <a:r>
              <a:rPr lang="en-US">
                <a:solidFill>
                  <a:srgbClr val="808080"/>
                </a:solidFill>
                <a:latin typeface="Consolas" panose="020B0609020204030204" pitchFamily="49" charset="0"/>
              </a:rPr>
              <a:t># Install Parcel to </a:t>
            </a:r>
            <a:r>
              <a:rPr lang="en-US" smtClean="0">
                <a:solidFill>
                  <a:srgbClr val="808080"/>
                </a:solidFill>
                <a:latin typeface="Consolas" panose="020B0609020204030204" pitchFamily="49" charset="0"/>
              </a:rPr>
              <a:t>our DevDependencies</a:t>
            </a: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npm i parcel-bundler -D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a:solidFill>
                  <a:srgbClr val="808080"/>
                </a:solidFill>
                <a:latin typeface="Consolas" panose="020B0609020204030204" pitchFamily="49" charset="0"/>
              </a:rPr>
              <a:t># Install TypeScript</a:t>
            </a: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npm i typescript -D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a:solidFill>
                  <a:srgbClr val="808080"/>
                </a:solidFill>
                <a:latin typeface="Consolas" panose="020B0609020204030204" pitchFamily="49" charset="0"/>
              </a:rPr>
              <a:t># Install types for React and ReactDOM</a:t>
            </a: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npm i -D @types/react @types/react-dom  </a:t>
            </a:r>
            <a:endParaRPr lang="en-US">
              <a:solidFill>
                <a:srgbClr val="5C5C5C"/>
              </a:solidFill>
              <a:latin typeface="Consolas" panose="020B0609020204030204" pitchFamily="49" charset="0"/>
            </a:endParaRPr>
          </a:p>
        </p:txBody>
      </p:sp>
    </p:spTree>
    <p:extLst>
      <p:ext uri="{BB962C8B-B14F-4D97-AF65-F5344CB8AC3E}">
        <p14:creationId xmlns:p14="http://schemas.microsoft.com/office/powerpoint/2010/main" val="159294476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r>
              <a:rPr lang="en-US" smtClean="0"/>
              <a:t>1) Cài đặt dự án</a:t>
            </a:r>
            <a:endParaRPr lang="en-US"/>
          </a:p>
        </p:txBody>
      </p:sp>
      <p:sp>
        <p:nvSpPr>
          <p:cNvPr id="3" name="Rectangle 2"/>
          <p:cNvSpPr/>
          <p:nvPr/>
        </p:nvSpPr>
        <p:spPr>
          <a:xfrm>
            <a:off x="1381122" y="934811"/>
            <a:ext cx="6342787" cy="307777"/>
          </a:xfrm>
          <a:prstGeom prst="rect">
            <a:avLst/>
          </a:prstGeom>
        </p:spPr>
        <p:txBody>
          <a:bodyPr wrap="square">
            <a:spAutoFit/>
          </a:bodyPr>
          <a:lstStyle/>
          <a:p>
            <a:r>
              <a:rPr lang="en-US">
                <a:latin typeface="Roboto Condensed" panose="020B0604020202020204" charset="0"/>
                <a:ea typeface="Roboto Condensed" panose="020B0604020202020204" charset="0"/>
                <a:cs typeface="Arial" panose="020B0604020202020204" pitchFamily="34" charset="0"/>
              </a:rPr>
              <a:t>We can update our package.json with a new task that will start our development server:</a:t>
            </a:r>
          </a:p>
        </p:txBody>
      </p:sp>
      <p:sp>
        <p:nvSpPr>
          <p:cNvPr id="6" name="Rectangle 5"/>
          <p:cNvSpPr/>
          <p:nvPr/>
        </p:nvSpPr>
        <p:spPr>
          <a:xfrm>
            <a:off x="1381122" y="1167327"/>
            <a:ext cx="7945582" cy="3985706"/>
          </a:xfrm>
          <a:prstGeom prst="rect">
            <a:avLst/>
          </a:prstGeom>
        </p:spPr>
        <p:txBody>
          <a:bodyPr wrap="square">
            <a:spAutoFit/>
          </a:bodyPr>
          <a:lstStyle/>
          <a:p>
            <a:pPr>
              <a:buFont typeface="+mj-lt"/>
              <a:buAutoNum type="arabicPeriod"/>
            </a:pPr>
            <a:r>
              <a:rPr lang="en-US" sz="1100">
                <a:latin typeface="Consolas" panose="020B0609020204030204" pitchFamily="49" charset="0"/>
              </a:rPr>
              <a:t>{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a:t>
            </a:r>
            <a:r>
              <a:rPr lang="en-US" sz="1100">
                <a:solidFill>
                  <a:srgbClr val="0000FF"/>
                </a:solidFill>
                <a:latin typeface="Consolas" panose="020B0609020204030204" pitchFamily="49" charset="0"/>
              </a:rPr>
              <a:t>"name"</a:t>
            </a:r>
            <a:r>
              <a:rPr lang="en-US" sz="1100">
                <a:latin typeface="Consolas" panose="020B0609020204030204" pitchFamily="49" charset="0"/>
              </a:rPr>
              <a:t>: </a:t>
            </a:r>
            <a:r>
              <a:rPr lang="en-US" sz="1100">
                <a:solidFill>
                  <a:srgbClr val="0000FF"/>
                </a:solidFill>
                <a:latin typeface="Consolas" panose="020B0609020204030204" pitchFamily="49" charset="0"/>
              </a:rPr>
              <a:t>"react-typescript"</a:t>
            </a:r>
            <a:r>
              <a:rPr lang="en-US" sz="1100">
                <a:latin typeface="Consolas" panose="020B0609020204030204" pitchFamily="49" charset="0"/>
              </a:rPr>
              <a:t>,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a:t>
            </a:r>
            <a:r>
              <a:rPr lang="en-US" sz="1100">
                <a:solidFill>
                  <a:srgbClr val="0000FF"/>
                </a:solidFill>
                <a:latin typeface="Consolas" panose="020B0609020204030204" pitchFamily="49" charset="0"/>
              </a:rPr>
              <a:t>"version"</a:t>
            </a:r>
            <a:r>
              <a:rPr lang="en-US" sz="1100">
                <a:latin typeface="Consolas" panose="020B0609020204030204" pitchFamily="49" charset="0"/>
              </a:rPr>
              <a:t>: </a:t>
            </a:r>
            <a:r>
              <a:rPr lang="en-US" sz="1100">
                <a:solidFill>
                  <a:srgbClr val="0000FF"/>
                </a:solidFill>
                <a:latin typeface="Consolas" panose="020B0609020204030204" pitchFamily="49" charset="0"/>
              </a:rPr>
              <a:t>"1.0.0"</a:t>
            </a:r>
            <a:r>
              <a:rPr lang="en-US" sz="1100">
                <a:latin typeface="Consolas" panose="020B0609020204030204" pitchFamily="49" charset="0"/>
              </a:rPr>
              <a:t>,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a:t>
            </a:r>
            <a:r>
              <a:rPr lang="en-US" sz="1100">
                <a:solidFill>
                  <a:srgbClr val="0000FF"/>
                </a:solidFill>
                <a:latin typeface="Consolas" panose="020B0609020204030204" pitchFamily="49" charset="0"/>
              </a:rPr>
              <a:t>"description"</a:t>
            </a:r>
            <a:r>
              <a:rPr lang="en-US" sz="1100">
                <a:latin typeface="Consolas" panose="020B0609020204030204" pitchFamily="49" charset="0"/>
              </a:rPr>
              <a:t>: </a:t>
            </a:r>
            <a:r>
              <a:rPr lang="en-US" sz="1100">
                <a:solidFill>
                  <a:srgbClr val="0000FF"/>
                </a:solidFill>
                <a:latin typeface="Consolas" panose="020B0609020204030204" pitchFamily="49" charset="0"/>
              </a:rPr>
              <a:t>""</a:t>
            </a:r>
            <a:r>
              <a:rPr lang="en-US" sz="1100">
                <a:latin typeface="Consolas" panose="020B0609020204030204" pitchFamily="49" charset="0"/>
              </a:rPr>
              <a:t>,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a:t>
            </a:r>
            <a:r>
              <a:rPr lang="en-US" sz="1100">
                <a:solidFill>
                  <a:srgbClr val="0000FF"/>
                </a:solidFill>
                <a:latin typeface="Consolas" panose="020B0609020204030204" pitchFamily="49" charset="0"/>
              </a:rPr>
              <a:t>"main"</a:t>
            </a:r>
            <a:r>
              <a:rPr lang="en-US" sz="1100">
                <a:latin typeface="Consolas" panose="020B0609020204030204" pitchFamily="49" charset="0"/>
              </a:rPr>
              <a:t>: </a:t>
            </a:r>
            <a:r>
              <a:rPr lang="en-US" sz="1100">
                <a:solidFill>
                  <a:srgbClr val="0000FF"/>
                </a:solidFill>
                <a:latin typeface="Consolas" panose="020B0609020204030204" pitchFamily="49" charset="0"/>
              </a:rPr>
              <a:t>"index.js"</a:t>
            </a:r>
            <a:r>
              <a:rPr lang="en-US" sz="1100">
                <a:latin typeface="Consolas" panose="020B0609020204030204" pitchFamily="49" charset="0"/>
              </a:rPr>
              <a:t>,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a:t>
            </a:r>
            <a:r>
              <a:rPr lang="en-US" sz="1100">
                <a:solidFill>
                  <a:srgbClr val="0000FF"/>
                </a:solidFill>
                <a:latin typeface="Consolas" panose="020B0609020204030204" pitchFamily="49" charset="0"/>
              </a:rPr>
              <a:t>"scripts"</a:t>
            </a:r>
            <a:r>
              <a:rPr lang="en-US" sz="1100">
                <a:latin typeface="Consolas" panose="020B0609020204030204" pitchFamily="49" charset="0"/>
              </a:rPr>
              <a:t>: {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a:t>
            </a:r>
            <a:r>
              <a:rPr lang="en-US" sz="1100">
                <a:solidFill>
                  <a:srgbClr val="FF0000"/>
                </a:solidFill>
                <a:latin typeface="Consolas" panose="020B0609020204030204" pitchFamily="49" charset="0"/>
              </a:rPr>
              <a:t>"dev": "parcel src/index.html",</a:t>
            </a:r>
            <a:r>
              <a:rPr lang="en-US" sz="1100">
                <a:latin typeface="Consolas" panose="020B0609020204030204" pitchFamily="49" charset="0"/>
              </a:rPr>
              <a:t>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a:t>
            </a:r>
            <a:r>
              <a:rPr lang="en-US" sz="1100">
                <a:solidFill>
                  <a:srgbClr val="0000FF"/>
                </a:solidFill>
                <a:latin typeface="Consolas" panose="020B0609020204030204" pitchFamily="49" charset="0"/>
              </a:rPr>
              <a:t>"test"</a:t>
            </a:r>
            <a:r>
              <a:rPr lang="en-US" sz="1100">
                <a:latin typeface="Consolas" panose="020B0609020204030204" pitchFamily="49" charset="0"/>
              </a:rPr>
              <a:t>: </a:t>
            </a:r>
            <a:r>
              <a:rPr lang="en-US" sz="1100">
                <a:solidFill>
                  <a:srgbClr val="0000FF"/>
                </a:solidFill>
                <a:latin typeface="Consolas" panose="020B0609020204030204" pitchFamily="49" charset="0"/>
              </a:rPr>
              <a:t>"echo \"Error: no test specified\" &amp;&amp; exit 1"</a:t>
            </a:r>
            <a:r>
              <a:rPr lang="en-US" sz="1100">
                <a:latin typeface="Consolas" panose="020B0609020204030204" pitchFamily="49" charset="0"/>
              </a:rPr>
              <a:t>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a:t>
            </a:r>
            <a:r>
              <a:rPr lang="en-US" sz="1100">
                <a:solidFill>
                  <a:srgbClr val="0000FF"/>
                </a:solidFill>
                <a:latin typeface="Consolas" panose="020B0609020204030204" pitchFamily="49" charset="0"/>
              </a:rPr>
              <a:t>"keywords"</a:t>
            </a:r>
            <a:r>
              <a:rPr lang="en-US" sz="1100">
                <a:latin typeface="Consolas" panose="020B0609020204030204" pitchFamily="49" charset="0"/>
              </a:rPr>
              <a:t>: [],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a:t>
            </a:r>
            <a:r>
              <a:rPr lang="en-US" sz="1100">
                <a:solidFill>
                  <a:srgbClr val="0000FF"/>
                </a:solidFill>
                <a:latin typeface="Consolas" panose="020B0609020204030204" pitchFamily="49" charset="0"/>
              </a:rPr>
              <a:t>"author"</a:t>
            </a:r>
            <a:r>
              <a:rPr lang="en-US" sz="1100">
                <a:latin typeface="Consolas" panose="020B0609020204030204" pitchFamily="49" charset="0"/>
              </a:rPr>
              <a:t>: </a:t>
            </a:r>
            <a:r>
              <a:rPr lang="en-US" sz="1100">
                <a:solidFill>
                  <a:srgbClr val="0000FF"/>
                </a:solidFill>
                <a:latin typeface="Consolas" panose="020B0609020204030204" pitchFamily="49" charset="0"/>
              </a:rPr>
              <a:t>""</a:t>
            </a:r>
            <a:r>
              <a:rPr lang="en-US" sz="1100">
                <a:latin typeface="Consolas" panose="020B0609020204030204" pitchFamily="49" charset="0"/>
              </a:rPr>
              <a:t>,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a:t>
            </a:r>
            <a:r>
              <a:rPr lang="en-US" sz="1100">
                <a:solidFill>
                  <a:srgbClr val="0000FF"/>
                </a:solidFill>
                <a:latin typeface="Consolas" panose="020B0609020204030204" pitchFamily="49" charset="0"/>
              </a:rPr>
              <a:t>"license"</a:t>
            </a:r>
            <a:r>
              <a:rPr lang="en-US" sz="1100">
                <a:latin typeface="Consolas" panose="020B0609020204030204" pitchFamily="49" charset="0"/>
              </a:rPr>
              <a:t>: </a:t>
            </a:r>
            <a:r>
              <a:rPr lang="en-US" sz="1100">
                <a:solidFill>
                  <a:srgbClr val="0000FF"/>
                </a:solidFill>
                <a:latin typeface="Consolas" panose="020B0609020204030204" pitchFamily="49" charset="0"/>
              </a:rPr>
              <a:t>"ISC"</a:t>
            </a:r>
            <a:r>
              <a:rPr lang="en-US" sz="1100">
                <a:latin typeface="Consolas" panose="020B0609020204030204" pitchFamily="49" charset="0"/>
              </a:rPr>
              <a:t>,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a:t>
            </a:r>
            <a:r>
              <a:rPr lang="en-US" sz="1100">
                <a:solidFill>
                  <a:srgbClr val="0000FF"/>
                </a:solidFill>
                <a:latin typeface="Consolas" panose="020B0609020204030204" pitchFamily="49" charset="0"/>
              </a:rPr>
              <a:t>"dependencies"</a:t>
            </a:r>
            <a:r>
              <a:rPr lang="en-US" sz="1100">
                <a:latin typeface="Consolas" panose="020B0609020204030204" pitchFamily="49" charset="0"/>
              </a:rPr>
              <a:t>: {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a:t>
            </a:r>
            <a:r>
              <a:rPr lang="en-US" sz="1100">
                <a:solidFill>
                  <a:srgbClr val="0000FF"/>
                </a:solidFill>
                <a:latin typeface="Consolas" panose="020B0609020204030204" pitchFamily="49" charset="0"/>
              </a:rPr>
              <a:t>"react"</a:t>
            </a:r>
            <a:r>
              <a:rPr lang="en-US" sz="1100">
                <a:latin typeface="Consolas" panose="020B0609020204030204" pitchFamily="49" charset="0"/>
              </a:rPr>
              <a:t>: </a:t>
            </a:r>
            <a:r>
              <a:rPr lang="en-US" sz="1100">
                <a:solidFill>
                  <a:srgbClr val="0000FF"/>
                </a:solidFill>
                <a:latin typeface="Consolas" panose="020B0609020204030204" pitchFamily="49" charset="0"/>
              </a:rPr>
              <a:t>"^16.10.2"</a:t>
            </a:r>
            <a:r>
              <a:rPr lang="en-US" sz="1100">
                <a:latin typeface="Consolas" panose="020B0609020204030204" pitchFamily="49" charset="0"/>
              </a:rPr>
              <a:t>,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a:t>
            </a:r>
            <a:r>
              <a:rPr lang="en-US" sz="1100">
                <a:solidFill>
                  <a:srgbClr val="0000FF"/>
                </a:solidFill>
                <a:latin typeface="Consolas" panose="020B0609020204030204" pitchFamily="49" charset="0"/>
              </a:rPr>
              <a:t>"react-dom"</a:t>
            </a:r>
            <a:r>
              <a:rPr lang="en-US" sz="1100">
                <a:latin typeface="Consolas" panose="020B0609020204030204" pitchFamily="49" charset="0"/>
              </a:rPr>
              <a:t>: </a:t>
            </a:r>
            <a:r>
              <a:rPr lang="en-US" sz="1100">
                <a:solidFill>
                  <a:srgbClr val="0000FF"/>
                </a:solidFill>
                <a:latin typeface="Consolas" panose="020B0609020204030204" pitchFamily="49" charset="0"/>
              </a:rPr>
              <a:t>"^16.10.2"</a:t>
            </a:r>
            <a:r>
              <a:rPr lang="en-US" sz="1100">
                <a:latin typeface="Consolas" panose="020B0609020204030204" pitchFamily="49" charset="0"/>
              </a:rPr>
              <a:t>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a:t>
            </a:r>
            <a:r>
              <a:rPr lang="en-US" sz="1100">
                <a:solidFill>
                  <a:srgbClr val="0000FF"/>
                </a:solidFill>
                <a:latin typeface="Consolas" panose="020B0609020204030204" pitchFamily="49" charset="0"/>
              </a:rPr>
              <a:t>"devDependencies"</a:t>
            </a:r>
            <a:r>
              <a:rPr lang="en-US" sz="1100">
                <a:latin typeface="Consolas" panose="020B0609020204030204" pitchFamily="49" charset="0"/>
              </a:rPr>
              <a:t>: {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a:t>
            </a:r>
            <a:r>
              <a:rPr lang="en-US" sz="1100">
                <a:solidFill>
                  <a:srgbClr val="0000FF"/>
                </a:solidFill>
                <a:latin typeface="Consolas" panose="020B0609020204030204" pitchFamily="49" charset="0"/>
              </a:rPr>
              <a:t>"@types/react"</a:t>
            </a:r>
            <a:r>
              <a:rPr lang="en-US" sz="1100">
                <a:latin typeface="Consolas" panose="020B0609020204030204" pitchFamily="49" charset="0"/>
              </a:rPr>
              <a:t>: </a:t>
            </a:r>
            <a:r>
              <a:rPr lang="en-US" sz="1100">
                <a:solidFill>
                  <a:srgbClr val="0000FF"/>
                </a:solidFill>
                <a:latin typeface="Consolas" panose="020B0609020204030204" pitchFamily="49" charset="0"/>
              </a:rPr>
              <a:t>"^16.9.5"</a:t>
            </a:r>
            <a:r>
              <a:rPr lang="en-US" sz="1100">
                <a:latin typeface="Consolas" panose="020B0609020204030204" pitchFamily="49" charset="0"/>
              </a:rPr>
              <a:t>,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a:t>
            </a:r>
            <a:r>
              <a:rPr lang="en-US" sz="1100">
                <a:solidFill>
                  <a:srgbClr val="0000FF"/>
                </a:solidFill>
                <a:latin typeface="Consolas" panose="020B0609020204030204" pitchFamily="49" charset="0"/>
              </a:rPr>
              <a:t>"@types/react-dom"</a:t>
            </a:r>
            <a:r>
              <a:rPr lang="en-US" sz="1100">
                <a:latin typeface="Consolas" panose="020B0609020204030204" pitchFamily="49" charset="0"/>
              </a:rPr>
              <a:t>: </a:t>
            </a:r>
            <a:r>
              <a:rPr lang="en-US" sz="1100">
                <a:solidFill>
                  <a:srgbClr val="0000FF"/>
                </a:solidFill>
                <a:latin typeface="Consolas" panose="020B0609020204030204" pitchFamily="49" charset="0"/>
              </a:rPr>
              <a:t>"^16.9.1"</a:t>
            </a:r>
            <a:r>
              <a:rPr lang="en-US" sz="1100">
                <a:latin typeface="Consolas" panose="020B0609020204030204" pitchFamily="49" charset="0"/>
              </a:rPr>
              <a:t>,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a:t>
            </a:r>
            <a:r>
              <a:rPr lang="en-US" sz="1100">
                <a:solidFill>
                  <a:srgbClr val="0000FF"/>
                </a:solidFill>
                <a:latin typeface="Consolas" panose="020B0609020204030204" pitchFamily="49" charset="0"/>
              </a:rPr>
              <a:t>"parcel-bundler"</a:t>
            </a:r>
            <a:r>
              <a:rPr lang="en-US" sz="1100">
                <a:latin typeface="Consolas" panose="020B0609020204030204" pitchFamily="49" charset="0"/>
              </a:rPr>
              <a:t>: </a:t>
            </a:r>
            <a:r>
              <a:rPr lang="en-US" sz="1100">
                <a:solidFill>
                  <a:srgbClr val="0000FF"/>
                </a:solidFill>
                <a:latin typeface="Consolas" panose="020B0609020204030204" pitchFamily="49" charset="0"/>
              </a:rPr>
              <a:t>"^1.12.4"</a:t>
            </a:r>
            <a:r>
              <a:rPr lang="en-US" sz="1100">
                <a:latin typeface="Consolas" panose="020B0609020204030204" pitchFamily="49" charset="0"/>
              </a:rPr>
              <a:t>,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a:t>
            </a:r>
            <a:r>
              <a:rPr lang="en-US" sz="1100">
                <a:solidFill>
                  <a:srgbClr val="0000FF"/>
                </a:solidFill>
                <a:latin typeface="Consolas" panose="020B0609020204030204" pitchFamily="49" charset="0"/>
              </a:rPr>
              <a:t>"typescript"</a:t>
            </a:r>
            <a:r>
              <a:rPr lang="en-US" sz="1100">
                <a:latin typeface="Consolas" panose="020B0609020204030204" pitchFamily="49" charset="0"/>
              </a:rPr>
              <a:t>: </a:t>
            </a:r>
            <a:r>
              <a:rPr lang="en-US" sz="1100">
                <a:solidFill>
                  <a:srgbClr val="0000FF"/>
                </a:solidFill>
                <a:latin typeface="Consolas" panose="020B0609020204030204" pitchFamily="49" charset="0"/>
              </a:rPr>
              <a:t>"^3.6.3"</a:t>
            </a:r>
            <a:r>
              <a:rPr lang="en-US" sz="1100">
                <a:latin typeface="Consolas" panose="020B0609020204030204" pitchFamily="49" charset="0"/>
              </a:rPr>
              <a:t>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a:t>
            </a:r>
            <a:endParaRPr lang="en-US" sz="1100">
              <a:solidFill>
                <a:srgbClr val="5C5C5C"/>
              </a:solidFill>
              <a:latin typeface="Consolas" panose="020B0609020204030204" pitchFamily="49" charset="0"/>
            </a:endParaRPr>
          </a:p>
        </p:txBody>
      </p:sp>
    </p:spTree>
    <p:extLst>
      <p:ext uri="{BB962C8B-B14F-4D97-AF65-F5344CB8AC3E}">
        <p14:creationId xmlns:p14="http://schemas.microsoft.com/office/powerpoint/2010/main" val="27521872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0"/>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lvl="0"/>
            <a:r>
              <a:rPr lang="vi-VN"/>
              <a:t>Typescript</a:t>
            </a:r>
            <a:endParaRPr/>
          </a:p>
        </p:txBody>
      </p:sp>
      <p:sp>
        <p:nvSpPr>
          <p:cNvPr id="151" name="Google Shape;151;p30"/>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p>
            <a:r>
              <a:rPr lang="en-US"/>
              <a:t>Typescript </a:t>
            </a:r>
            <a:r>
              <a:rPr lang="en-US" err="1"/>
              <a:t>là</a:t>
            </a:r>
            <a:r>
              <a:rPr lang="en-US"/>
              <a:t> </a:t>
            </a:r>
            <a:r>
              <a:rPr lang="en-US" err="1"/>
              <a:t>gì</a:t>
            </a:r>
            <a:endParaRPr lang="en-US"/>
          </a:p>
        </p:txBody>
      </p:sp>
      <p:sp>
        <p:nvSpPr>
          <p:cNvPr id="152" name="Google Shape;152;p30"/>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mtClean="0"/>
              <a:t>K</a:t>
            </a:r>
            <a:r>
              <a:rPr lang="en" smtClean="0"/>
              <a:t>hái niệm, nguồn gốc, cách triển khai, ứng dụng</a:t>
            </a:r>
            <a:endParaRPr/>
          </a:p>
        </p:txBody>
      </p:sp>
      <p:sp>
        <p:nvSpPr>
          <p:cNvPr id="153" name="Google Shape;153;p30"/>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p>
            <a:r>
              <a:rPr lang="en-US" err="1"/>
              <a:t>Tại</a:t>
            </a:r>
            <a:r>
              <a:rPr lang="en-US"/>
              <a:t> </a:t>
            </a:r>
            <a:r>
              <a:rPr lang="en-US" err="1"/>
              <a:t>sao</a:t>
            </a:r>
            <a:r>
              <a:rPr lang="en-US"/>
              <a:t> </a:t>
            </a:r>
            <a:r>
              <a:rPr lang="en-US" err="1"/>
              <a:t>nên</a:t>
            </a:r>
            <a:r>
              <a:rPr lang="en-US"/>
              <a:t> </a:t>
            </a:r>
            <a:r>
              <a:rPr lang="en-US" err="1"/>
              <a:t>sử</a:t>
            </a:r>
            <a:r>
              <a:rPr lang="en-US"/>
              <a:t> </a:t>
            </a:r>
            <a:r>
              <a:rPr lang="en-US" err="1"/>
              <a:t>dụng</a:t>
            </a:r>
            <a:r>
              <a:rPr lang="en-US"/>
              <a:t> Typescript</a:t>
            </a:r>
          </a:p>
        </p:txBody>
      </p:sp>
      <p:sp>
        <p:nvSpPr>
          <p:cNvPr id="154" name="Google Shape;154;p30"/>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mtClean="0"/>
              <a:t>L</a:t>
            </a:r>
            <a:r>
              <a:rPr lang="en" smtClean="0"/>
              <a:t>ý do, ưu nhược điểm</a:t>
            </a:r>
            <a:endParaRPr/>
          </a:p>
        </p:txBody>
      </p:sp>
      <p:sp>
        <p:nvSpPr>
          <p:cNvPr id="155" name="Google Shape;155;p30"/>
          <p:cNvSpPr txBox="1">
            <a:spLocks noGrp="1"/>
          </p:cNvSpPr>
          <p:nvPr>
            <p:ph type="title" idx="3"/>
          </p:nvPr>
        </p:nvSpPr>
        <p:spPr>
          <a:xfrm>
            <a:off x="2118448" y="54444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56" name="Google Shape;156;p30"/>
          <p:cNvSpPr txBox="1">
            <a:spLocks noGrp="1"/>
          </p:cNvSpPr>
          <p:nvPr>
            <p:ph type="title" idx="5"/>
          </p:nvPr>
        </p:nvSpPr>
        <p:spPr>
          <a:xfrm>
            <a:off x="2105406" y="248716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57" name="Google Shape;157;p30"/>
          <p:cNvSpPr txBox="1">
            <a:spLocks noGrp="1"/>
          </p:cNvSpPr>
          <p:nvPr>
            <p:ph type="title" idx="4"/>
          </p:nvPr>
        </p:nvSpPr>
        <p:spPr>
          <a:xfrm>
            <a:off x="2105406" y="151580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158" name="Google Shape;158;p30"/>
          <p:cNvCxnSpPr/>
          <p:nvPr/>
        </p:nvCxnSpPr>
        <p:spPr>
          <a:xfrm>
            <a:off x="3297225" y="0"/>
            <a:ext cx="0" cy="2393700"/>
          </a:xfrm>
          <a:prstGeom prst="straightConnector1">
            <a:avLst/>
          </a:prstGeom>
          <a:noFill/>
          <a:ln w="9525" cap="flat" cmpd="sng">
            <a:solidFill>
              <a:schemeClr val="dk2"/>
            </a:solidFill>
            <a:prstDash val="solid"/>
            <a:round/>
            <a:headEnd type="none" w="med" len="med"/>
            <a:tailEnd type="none" w="med" len="med"/>
          </a:ln>
        </p:spPr>
      </p:cxnSp>
      <p:cxnSp>
        <p:nvCxnSpPr>
          <p:cNvPr id="159" name="Google Shape;159;p30"/>
          <p:cNvCxnSpPr/>
          <p:nvPr/>
        </p:nvCxnSpPr>
        <p:spPr>
          <a:xfrm>
            <a:off x="5861950" y="3131400"/>
            <a:ext cx="0" cy="2030100"/>
          </a:xfrm>
          <a:prstGeom prst="straightConnector1">
            <a:avLst/>
          </a:prstGeom>
          <a:noFill/>
          <a:ln w="9525" cap="flat" cmpd="sng">
            <a:solidFill>
              <a:schemeClr val="dk2"/>
            </a:solidFill>
            <a:prstDash val="solid"/>
            <a:round/>
            <a:headEnd type="none" w="med" len="med"/>
            <a:tailEnd type="none" w="med" len="med"/>
          </a:ln>
        </p:spPr>
      </p:cxnSp>
      <p:sp>
        <p:nvSpPr>
          <p:cNvPr id="160" name="Google Shape;160;p30"/>
          <p:cNvSpPr txBox="1">
            <a:spLocks noGrp="1"/>
          </p:cNvSpPr>
          <p:nvPr>
            <p:ph type="title" idx="6"/>
          </p:nvPr>
        </p:nvSpPr>
        <p:spPr>
          <a:xfrm>
            <a:off x="4627541" y="693872"/>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smtClean="0"/>
              <a:t>3.1</a:t>
            </a:r>
            <a:endParaRPr sz="2800"/>
          </a:p>
        </p:txBody>
      </p:sp>
      <p:sp>
        <p:nvSpPr>
          <p:cNvPr id="163" name="Google Shape;163;p30"/>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p>
            <a:r>
              <a:rPr lang="vi-VN"/>
              <a:t>Các kiến thức cơ bản về Typescript</a:t>
            </a:r>
          </a:p>
        </p:txBody>
      </p:sp>
      <p:sp>
        <p:nvSpPr>
          <p:cNvPr id="164" name="Google Shape;164;p30"/>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p>
            <a:r>
              <a:rPr lang="vi-VN"/>
              <a:t>Các kiến thức cơ bản về Typescript</a:t>
            </a:r>
            <a:endParaRPr lang="vi-VN"/>
          </a:p>
        </p:txBody>
      </p:sp>
      <p:sp>
        <p:nvSpPr>
          <p:cNvPr id="165" name="Google Shape;165;p30"/>
          <p:cNvSpPr txBox="1">
            <a:spLocks noGrp="1"/>
          </p:cNvSpPr>
          <p:nvPr>
            <p:ph type="ctrTitle" idx="16"/>
          </p:nvPr>
        </p:nvSpPr>
        <p:spPr>
          <a:xfrm>
            <a:off x="5205653" y="957198"/>
            <a:ext cx="2486586" cy="577800"/>
          </a:xfrm>
          <a:prstGeom prst="rect">
            <a:avLst/>
          </a:prstGeom>
        </p:spPr>
        <p:txBody>
          <a:bodyPr spcFirstLastPara="1" wrap="square" lIns="91425" tIns="91425" rIns="91425" bIns="91425" anchor="b" anchorCtr="0">
            <a:noAutofit/>
          </a:bodyPr>
          <a:lstStyle/>
          <a:p>
            <a:r>
              <a:rPr lang="en" smtClean="0"/>
              <a:t/>
            </a:r>
            <a:br>
              <a:rPr lang="en" smtClean="0"/>
            </a:br>
            <a:r>
              <a:rPr lang="vi-VN"/>
              <a:t>Cài đặt và chạy chương trình đầu tiên</a:t>
            </a:r>
            <a:br>
              <a:rPr lang="vi-VN"/>
            </a:br>
            <a:endParaRPr/>
          </a:p>
        </p:txBody>
      </p:sp>
      <p:sp>
        <p:nvSpPr>
          <p:cNvPr id="166" name="Google Shape;166;p30"/>
          <p:cNvSpPr txBox="1">
            <a:spLocks noGrp="1"/>
          </p:cNvSpPr>
          <p:nvPr>
            <p:ph type="subTitle" idx="17"/>
          </p:nvPr>
        </p:nvSpPr>
        <p:spPr>
          <a:xfrm>
            <a:off x="5218436" y="1241144"/>
            <a:ext cx="1674300" cy="26007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mtClean="0"/>
              <a:t>Cài đặt, môi trường, cú pháp</a:t>
            </a:r>
            <a:endParaRPr/>
          </a:p>
        </p:txBody>
      </p:sp>
      <p:sp>
        <p:nvSpPr>
          <p:cNvPr id="23" name="Google Shape;160;p30"/>
          <p:cNvSpPr txBox="1">
            <a:spLocks/>
          </p:cNvSpPr>
          <p:nvPr/>
        </p:nvSpPr>
        <p:spPr>
          <a:xfrm>
            <a:off x="5519486" y="1847562"/>
            <a:ext cx="1072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Exo 2"/>
              <a:buNone/>
              <a:defRPr sz="36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sz="2800" smtClean="0"/>
              <a:t>3.2</a:t>
            </a:r>
            <a:endParaRPr lang="en" sz="2800"/>
          </a:p>
        </p:txBody>
      </p:sp>
      <p:sp>
        <p:nvSpPr>
          <p:cNvPr id="24" name="Google Shape;167;p30"/>
          <p:cNvSpPr txBox="1">
            <a:spLocks/>
          </p:cNvSpPr>
          <p:nvPr/>
        </p:nvSpPr>
        <p:spPr>
          <a:xfrm>
            <a:off x="6352897" y="1878786"/>
            <a:ext cx="1974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2pPr>
            <a:lvl3pPr marR="0" lvl="2"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3pPr>
            <a:lvl4pPr marR="0" lvl="3"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4pPr>
            <a:lvl5pPr marR="0" lvl="4"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5pPr>
            <a:lvl6pPr marR="0" lvl="5"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6pPr>
            <a:lvl7pPr marR="0" lvl="6"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7pPr>
            <a:lvl8pPr marR="0" lvl="7"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8pPr>
            <a:lvl9pPr marR="0" lvl="8"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9pPr>
          </a:lstStyle>
          <a:p>
            <a:r>
              <a:rPr lang="en-US" err="1"/>
              <a:t>Kiểu</a:t>
            </a:r>
            <a:r>
              <a:rPr lang="en-US"/>
              <a:t> </a:t>
            </a:r>
            <a:r>
              <a:rPr lang="en-US" err="1"/>
              <a:t>dữ</a:t>
            </a:r>
            <a:r>
              <a:rPr lang="en-US"/>
              <a:t> </a:t>
            </a:r>
            <a:r>
              <a:rPr lang="en-US" err="1"/>
              <a:t>liệu</a:t>
            </a:r>
            <a:r>
              <a:rPr lang="en-US"/>
              <a:t> </a:t>
            </a:r>
            <a:r>
              <a:rPr lang="en-US" err="1"/>
              <a:t>và</a:t>
            </a:r>
            <a:r>
              <a:rPr lang="en-US"/>
              <a:t> </a:t>
            </a:r>
            <a:r>
              <a:rPr lang="en-US" err="1"/>
              <a:t>khai</a:t>
            </a:r>
            <a:r>
              <a:rPr lang="en-US"/>
              <a:t> </a:t>
            </a:r>
            <a:r>
              <a:rPr lang="en-US" err="1"/>
              <a:t>báo</a:t>
            </a:r>
            <a:r>
              <a:rPr lang="en-US"/>
              <a:t> </a:t>
            </a:r>
            <a:r>
              <a:rPr lang="en-US" err="1"/>
              <a:t>biến</a:t>
            </a:r>
            <a:endParaRPr lang="en-US"/>
          </a:p>
        </p:txBody>
      </p:sp>
      <p:sp>
        <p:nvSpPr>
          <p:cNvPr id="25" name="Google Shape;168;p30"/>
          <p:cNvSpPr txBox="1">
            <a:spLocks/>
          </p:cNvSpPr>
          <p:nvPr/>
        </p:nvSpPr>
        <p:spPr>
          <a:xfrm>
            <a:off x="6367541" y="2338374"/>
            <a:ext cx="1674300" cy="5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n-US" err="1"/>
              <a:t>Kiểu</a:t>
            </a:r>
            <a:r>
              <a:rPr lang="en-US"/>
              <a:t> </a:t>
            </a:r>
            <a:r>
              <a:rPr lang="en-US" err="1"/>
              <a:t>dữ</a:t>
            </a:r>
            <a:r>
              <a:rPr lang="en-US"/>
              <a:t> </a:t>
            </a:r>
            <a:r>
              <a:rPr lang="en-US" err="1"/>
              <a:t>liệu</a:t>
            </a:r>
            <a:r>
              <a:rPr lang="en-US"/>
              <a:t> </a:t>
            </a:r>
            <a:r>
              <a:rPr lang="en-US" smtClean="0"/>
              <a:t>, </a:t>
            </a:r>
            <a:r>
              <a:rPr lang="en-US" err="1" smtClean="0"/>
              <a:t>khai</a:t>
            </a:r>
            <a:r>
              <a:rPr lang="en-US" smtClean="0"/>
              <a:t> </a:t>
            </a:r>
            <a:r>
              <a:rPr lang="en-US" err="1"/>
              <a:t>báo</a:t>
            </a:r>
            <a:r>
              <a:rPr lang="en-US"/>
              <a:t> </a:t>
            </a:r>
            <a:r>
              <a:rPr lang="en-US" err="1"/>
              <a:t>biến</a:t>
            </a:r>
            <a:endParaRPr lang="en-US"/>
          </a:p>
        </p:txBody>
      </p:sp>
      <p:sp>
        <p:nvSpPr>
          <p:cNvPr id="32" name="Google Shape;160;p30"/>
          <p:cNvSpPr txBox="1">
            <a:spLocks/>
          </p:cNvSpPr>
          <p:nvPr/>
        </p:nvSpPr>
        <p:spPr>
          <a:xfrm>
            <a:off x="5960852" y="2710544"/>
            <a:ext cx="1072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Exo 2"/>
              <a:buNone/>
              <a:defRPr sz="36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sz="2800" smtClean="0"/>
              <a:t>3.3</a:t>
            </a:r>
            <a:endParaRPr lang="en" sz="2800"/>
          </a:p>
        </p:txBody>
      </p:sp>
      <p:sp>
        <p:nvSpPr>
          <p:cNvPr id="33" name="Google Shape;167;p30"/>
          <p:cNvSpPr txBox="1">
            <a:spLocks/>
          </p:cNvSpPr>
          <p:nvPr/>
        </p:nvSpPr>
        <p:spPr>
          <a:xfrm>
            <a:off x="6794263" y="2741768"/>
            <a:ext cx="1974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2pPr>
            <a:lvl3pPr marR="0" lvl="2"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3pPr>
            <a:lvl4pPr marR="0" lvl="3"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4pPr>
            <a:lvl5pPr marR="0" lvl="4"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5pPr>
            <a:lvl6pPr marR="0" lvl="5"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6pPr>
            <a:lvl7pPr marR="0" lvl="6"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7pPr>
            <a:lvl8pPr marR="0" lvl="7"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8pPr>
            <a:lvl9pPr marR="0" lvl="8"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9pPr>
          </a:lstStyle>
          <a:p>
            <a:r>
              <a:rPr lang="en-US"/>
              <a:t>Function </a:t>
            </a:r>
            <a:r>
              <a:rPr lang="en-US" err="1"/>
              <a:t>trong</a:t>
            </a:r>
            <a:r>
              <a:rPr lang="en-US"/>
              <a:t> </a:t>
            </a:r>
            <a:r>
              <a:rPr lang="en-US" err="1"/>
              <a:t>TypeScript</a:t>
            </a:r>
            <a:endParaRPr lang="en-US"/>
          </a:p>
        </p:txBody>
      </p:sp>
      <p:sp>
        <p:nvSpPr>
          <p:cNvPr id="34" name="Google Shape;168;p30"/>
          <p:cNvSpPr txBox="1">
            <a:spLocks/>
          </p:cNvSpPr>
          <p:nvPr/>
        </p:nvSpPr>
        <p:spPr>
          <a:xfrm>
            <a:off x="6809262" y="3235906"/>
            <a:ext cx="1674300" cy="5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n-US" err="1" smtClean="0"/>
              <a:t>Cú</a:t>
            </a:r>
            <a:r>
              <a:rPr lang="en-US" smtClean="0"/>
              <a:t> </a:t>
            </a:r>
            <a:r>
              <a:rPr lang="en-US" err="1" smtClean="0"/>
              <a:t>pháp</a:t>
            </a:r>
            <a:r>
              <a:rPr lang="en-US" smtClean="0"/>
              <a:t>, </a:t>
            </a:r>
            <a:r>
              <a:rPr lang="en-US" err="1" smtClean="0"/>
              <a:t>kiểu</a:t>
            </a:r>
            <a:r>
              <a:rPr lang="en-US" smtClean="0"/>
              <a:t> </a:t>
            </a:r>
            <a:r>
              <a:rPr lang="en-US" err="1" smtClean="0"/>
              <a:t>dữ</a:t>
            </a:r>
            <a:r>
              <a:rPr lang="en-US" smtClean="0"/>
              <a:t> </a:t>
            </a:r>
            <a:r>
              <a:rPr lang="en-US" err="1" smtClean="0"/>
              <a:t>liệu</a:t>
            </a:r>
            <a:r>
              <a:rPr lang="en-US" smtClean="0"/>
              <a:t> </a:t>
            </a:r>
            <a:r>
              <a:rPr lang="en-US" err="1" smtClean="0"/>
              <a:t>trả</a:t>
            </a:r>
            <a:r>
              <a:rPr lang="en-US" smtClean="0"/>
              <a:t> </a:t>
            </a:r>
            <a:r>
              <a:rPr lang="en-US" err="1" smtClean="0"/>
              <a:t>về</a:t>
            </a:r>
            <a:endParaRPr lang="en-US"/>
          </a:p>
        </p:txBody>
      </p:sp>
      <p:sp>
        <p:nvSpPr>
          <p:cNvPr id="35" name="Google Shape;160;p30"/>
          <p:cNvSpPr txBox="1">
            <a:spLocks/>
          </p:cNvSpPr>
          <p:nvPr/>
        </p:nvSpPr>
        <p:spPr>
          <a:xfrm>
            <a:off x="6017217" y="3846220"/>
            <a:ext cx="1072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Exo 2"/>
              <a:buNone/>
              <a:defRPr sz="36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sz="2800" smtClean="0"/>
              <a:t>3.4</a:t>
            </a:r>
            <a:endParaRPr lang="en" sz="2800"/>
          </a:p>
        </p:txBody>
      </p:sp>
      <p:sp>
        <p:nvSpPr>
          <p:cNvPr id="36" name="Google Shape;167;p30"/>
          <p:cNvSpPr txBox="1">
            <a:spLocks/>
          </p:cNvSpPr>
          <p:nvPr/>
        </p:nvSpPr>
        <p:spPr>
          <a:xfrm>
            <a:off x="6850628" y="3877444"/>
            <a:ext cx="1974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2pPr>
            <a:lvl3pPr marR="0" lvl="2"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3pPr>
            <a:lvl4pPr marR="0" lvl="3"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4pPr>
            <a:lvl5pPr marR="0" lvl="4"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5pPr>
            <a:lvl6pPr marR="0" lvl="5"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6pPr>
            <a:lvl7pPr marR="0" lvl="6"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7pPr>
            <a:lvl8pPr marR="0" lvl="7"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8pPr>
            <a:lvl9pPr marR="0" lvl="8"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9pPr>
          </a:lstStyle>
          <a:p>
            <a:r>
              <a:rPr lang="vi-VN"/>
              <a:t>Hướng đối tượng trong Typescript</a:t>
            </a:r>
          </a:p>
        </p:txBody>
      </p:sp>
      <p:sp>
        <p:nvSpPr>
          <p:cNvPr id="37" name="Google Shape;168;p30"/>
          <p:cNvSpPr txBox="1">
            <a:spLocks/>
          </p:cNvSpPr>
          <p:nvPr/>
        </p:nvSpPr>
        <p:spPr>
          <a:xfrm>
            <a:off x="6850628" y="4392734"/>
            <a:ext cx="1674300" cy="5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vi-VN"/>
              <a:t>Tính đóng gói </a:t>
            </a:r>
            <a:r>
              <a:rPr lang="en-US" smtClean="0"/>
              <a:t>,</a:t>
            </a:r>
            <a:r>
              <a:rPr lang="vi-VN" smtClean="0"/>
              <a:t>Tính </a:t>
            </a:r>
            <a:r>
              <a:rPr lang="vi-VN"/>
              <a:t>đa hình </a:t>
            </a:r>
            <a:r>
              <a:rPr lang="en-US" smtClean="0"/>
              <a:t>,</a:t>
            </a:r>
            <a:r>
              <a:rPr lang="vi-VN" smtClean="0"/>
              <a:t>Tính </a:t>
            </a:r>
            <a:r>
              <a:rPr lang="vi-VN"/>
              <a:t>trừu tượng </a:t>
            </a:r>
            <a:r>
              <a:rPr lang="en-US" smtClean="0"/>
              <a:t>,</a:t>
            </a:r>
            <a:r>
              <a:rPr lang="vi-VN" smtClean="0"/>
              <a:t>Interface</a:t>
            </a:r>
            <a:endParaRPr lang="en-US"/>
          </a:p>
        </p:txBody>
      </p:sp>
      <p:sp>
        <p:nvSpPr>
          <p:cNvPr id="38" name="Google Shape;156;p30"/>
          <p:cNvSpPr txBox="1">
            <a:spLocks noGrp="1"/>
          </p:cNvSpPr>
          <p:nvPr>
            <p:ph type="title" idx="5"/>
          </p:nvPr>
        </p:nvSpPr>
        <p:spPr>
          <a:xfrm>
            <a:off x="2118448" y="3393033"/>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mtClean="0"/>
              <a:t>04</a:t>
            </a:r>
            <a:endParaRPr/>
          </a:p>
        </p:txBody>
      </p:sp>
      <p:sp>
        <p:nvSpPr>
          <p:cNvPr id="39" name="Google Shape;163;p30"/>
          <p:cNvSpPr txBox="1">
            <a:spLocks noGrp="1"/>
          </p:cNvSpPr>
          <p:nvPr>
            <p:ph type="ctrTitle" idx="14"/>
          </p:nvPr>
        </p:nvSpPr>
        <p:spPr>
          <a:xfrm>
            <a:off x="403338" y="3047201"/>
            <a:ext cx="1974300" cy="577800"/>
          </a:xfrm>
          <a:prstGeom prst="rect">
            <a:avLst/>
          </a:prstGeom>
        </p:spPr>
        <p:txBody>
          <a:bodyPr spcFirstLastPara="1" wrap="square" lIns="91425" tIns="91425" rIns="91425" bIns="91425" anchor="b" anchorCtr="0">
            <a:noAutofit/>
          </a:bodyPr>
          <a:lstStyle/>
          <a:p>
            <a:r>
              <a:rPr lang="en-US"/>
              <a:t>TypeScript so với JavaScript</a:t>
            </a:r>
          </a:p>
        </p:txBody>
      </p:sp>
      <p:sp>
        <p:nvSpPr>
          <p:cNvPr id="40" name="Google Shape;164;p30"/>
          <p:cNvSpPr txBox="1">
            <a:spLocks noGrp="1"/>
          </p:cNvSpPr>
          <p:nvPr>
            <p:ph type="subTitle" idx="15"/>
          </p:nvPr>
        </p:nvSpPr>
        <p:spPr>
          <a:xfrm>
            <a:off x="703488" y="3502021"/>
            <a:ext cx="1674300" cy="572400"/>
          </a:xfrm>
          <a:prstGeom prst="rect">
            <a:avLst/>
          </a:prstGeom>
        </p:spPr>
        <p:txBody>
          <a:bodyPr spcFirstLastPara="1" wrap="square" lIns="91425" tIns="91425" rIns="91425" bIns="91425" anchor="t" anchorCtr="0">
            <a:noAutofit/>
          </a:bodyPr>
          <a:lstStyle/>
          <a:p>
            <a:pPr marL="0" lvl="0" indent="0"/>
            <a:r>
              <a:rPr lang="en-US"/>
              <a:t>Lợi </a:t>
            </a:r>
            <a:r>
              <a:rPr lang="en-US" smtClean="0"/>
              <a:t>ích, khác biệt khi sử dụng js</a:t>
            </a:r>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r>
              <a:rPr lang="en-US" smtClean="0"/>
              <a:t>1) Cài đặt dự án</a:t>
            </a:r>
            <a:endParaRPr lang="en-US"/>
          </a:p>
        </p:txBody>
      </p:sp>
      <p:sp>
        <p:nvSpPr>
          <p:cNvPr id="3" name="Rectangle 2"/>
          <p:cNvSpPr/>
          <p:nvPr/>
        </p:nvSpPr>
        <p:spPr>
          <a:xfrm>
            <a:off x="1741340" y="1046692"/>
            <a:ext cx="6342787" cy="307777"/>
          </a:xfrm>
          <a:prstGeom prst="rect">
            <a:avLst/>
          </a:prstGeom>
        </p:spPr>
        <p:txBody>
          <a:bodyPr wrap="square">
            <a:spAutoFit/>
          </a:bodyPr>
          <a:lstStyle/>
          <a:p>
            <a:r>
              <a:rPr lang="vi-VN">
                <a:latin typeface="Roboto Condensed" panose="020B0604020202020204" charset="0"/>
                <a:ea typeface="Roboto Condensed" panose="020B0604020202020204" charset="0"/>
                <a:cs typeface="Arial" panose="020B0604020202020204" pitchFamily="34" charset="0"/>
              </a:rPr>
              <a:t>Bây giờ chúng ta có thể cư một file Counter.tsx với một bộ đếm đơn giản:</a:t>
            </a:r>
            <a:endParaRPr lang="en-US">
              <a:latin typeface="Roboto Condensed" panose="020B0604020202020204" charset="0"/>
              <a:ea typeface="Roboto Condensed" panose="020B0604020202020204" charset="0"/>
              <a:cs typeface="Arial" panose="020B0604020202020204" pitchFamily="34" charset="0"/>
            </a:endParaRPr>
          </a:p>
        </p:txBody>
      </p:sp>
      <p:sp>
        <p:nvSpPr>
          <p:cNvPr id="2" name="Rectangle 1"/>
          <p:cNvSpPr/>
          <p:nvPr/>
        </p:nvSpPr>
        <p:spPr>
          <a:xfrm>
            <a:off x="2376055" y="1436107"/>
            <a:ext cx="4803096" cy="3170099"/>
          </a:xfrm>
          <a:prstGeom prst="rect">
            <a:avLst/>
          </a:prstGeom>
        </p:spPr>
        <p:txBody>
          <a:bodyPr wrap="square">
            <a:spAutoFit/>
          </a:bodyPr>
          <a:lstStyle/>
          <a:p>
            <a:pPr>
              <a:buFont typeface="+mj-lt"/>
              <a:buAutoNum type="arabicPeriod"/>
            </a:pPr>
            <a:r>
              <a:rPr lang="en-US" sz="1000" b="1">
                <a:solidFill>
                  <a:srgbClr val="006699"/>
                </a:solidFill>
                <a:latin typeface="Consolas" panose="020B0609020204030204" pitchFamily="49" charset="0"/>
              </a:rPr>
              <a:t>import</a:t>
            </a:r>
            <a:r>
              <a:rPr lang="en-US" sz="1000">
                <a:latin typeface="Consolas" panose="020B0609020204030204" pitchFamily="49" charset="0"/>
              </a:rPr>
              <a:t> * as React from </a:t>
            </a:r>
            <a:r>
              <a:rPr lang="en-US" sz="1000">
                <a:solidFill>
                  <a:srgbClr val="0000FF"/>
                </a:solidFill>
                <a:latin typeface="Consolas" panose="020B0609020204030204" pitchFamily="49" charset="0"/>
              </a:rPr>
              <a:t>'react'</a:t>
            </a:r>
            <a:r>
              <a:rPr lang="en-US" sz="1000">
                <a:latin typeface="Consolas" panose="020B0609020204030204" pitchFamily="49" charset="0"/>
              </a:rPr>
              <a:t>;  </a:t>
            </a:r>
            <a:endParaRPr lang="en-US" sz="1000">
              <a:solidFill>
                <a:srgbClr val="5C5C5C"/>
              </a:solidFill>
              <a:latin typeface="Consolas" panose="020B0609020204030204" pitchFamily="49" charset="0"/>
            </a:endParaRPr>
          </a:p>
          <a:p>
            <a:pPr>
              <a:buFont typeface="+mj-lt"/>
              <a:buAutoNum type="arabicPeriod"/>
            </a:pPr>
            <a:r>
              <a:rPr lang="en-US" sz="1000">
                <a:latin typeface="Consolas" panose="020B0609020204030204" pitchFamily="49" charset="0"/>
              </a:rPr>
              <a:t>  </a:t>
            </a:r>
            <a:endParaRPr lang="en-US" sz="1000">
              <a:solidFill>
                <a:srgbClr val="5C5C5C"/>
              </a:solidFill>
              <a:latin typeface="Consolas" panose="020B0609020204030204" pitchFamily="49" charset="0"/>
            </a:endParaRPr>
          </a:p>
          <a:p>
            <a:pPr>
              <a:buFont typeface="+mj-lt"/>
              <a:buAutoNum type="arabicPeriod"/>
            </a:pPr>
            <a:r>
              <a:rPr lang="en-US" sz="1000" b="1">
                <a:solidFill>
                  <a:srgbClr val="006699"/>
                </a:solidFill>
                <a:latin typeface="Consolas" panose="020B0609020204030204" pitchFamily="49" charset="0"/>
              </a:rPr>
              <a:t>export</a:t>
            </a:r>
            <a:r>
              <a:rPr lang="en-US" sz="1000">
                <a:latin typeface="Consolas" panose="020B0609020204030204" pitchFamily="49" charset="0"/>
              </a:rPr>
              <a:t> </a:t>
            </a:r>
            <a:r>
              <a:rPr lang="en-US" sz="1000" b="1">
                <a:solidFill>
                  <a:srgbClr val="006699"/>
                </a:solidFill>
                <a:latin typeface="Consolas" panose="020B0609020204030204" pitchFamily="49" charset="0"/>
              </a:rPr>
              <a:t>default</a:t>
            </a:r>
            <a:r>
              <a:rPr lang="en-US" sz="1000">
                <a:latin typeface="Consolas" panose="020B0609020204030204" pitchFamily="49" charset="0"/>
              </a:rPr>
              <a:t> </a:t>
            </a:r>
            <a:r>
              <a:rPr lang="en-US" sz="1000" b="1">
                <a:solidFill>
                  <a:srgbClr val="006699"/>
                </a:solidFill>
                <a:latin typeface="Consolas" panose="020B0609020204030204" pitchFamily="49" charset="0"/>
              </a:rPr>
              <a:t>class</a:t>
            </a:r>
            <a:r>
              <a:rPr lang="en-US" sz="1000">
                <a:latin typeface="Consolas" panose="020B0609020204030204" pitchFamily="49" charset="0"/>
              </a:rPr>
              <a:t> Counter </a:t>
            </a:r>
            <a:r>
              <a:rPr lang="en-US" sz="1000" b="1">
                <a:solidFill>
                  <a:srgbClr val="006699"/>
                </a:solidFill>
                <a:latin typeface="Consolas" panose="020B0609020204030204" pitchFamily="49" charset="0"/>
              </a:rPr>
              <a:t>extends</a:t>
            </a:r>
            <a:r>
              <a:rPr lang="en-US" sz="1000">
                <a:latin typeface="Consolas" panose="020B0609020204030204" pitchFamily="49" charset="0"/>
              </a:rPr>
              <a:t> React.Component {  </a:t>
            </a:r>
            <a:endParaRPr lang="en-US" sz="1000">
              <a:solidFill>
                <a:srgbClr val="5C5C5C"/>
              </a:solidFill>
              <a:latin typeface="Consolas" panose="020B0609020204030204" pitchFamily="49" charset="0"/>
            </a:endParaRPr>
          </a:p>
          <a:p>
            <a:pPr>
              <a:buFont typeface="+mj-lt"/>
              <a:buAutoNum type="arabicPeriod"/>
            </a:pPr>
            <a:r>
              <a:rPr lang="en-US" sz="1000">
                <a:latin typeface="Consolas" panose="020B0609020204030204" pitchFamily="49" charset="0"/>
              </a:rPr>
              <a:t>  state = {  </a:t>
            </a:r>
            <a:endParaRPr lang="en-US" sz="1000">
              <a:solidFill>
                <a:srgbClr val="5C5C5C"/>
              </a:solidFill>
              <a:latin typeface="Consolas" panose="020B0609020204030204" pitchFamily="49" charset="0"/>
            </a:endParaRPr>
          </a:p>
          <a:p>
            <a:pPr>
              <a:buFont typeface="+mj-lt"/>
              <a:buAutoNum type="arabicPeriod"/>
            </a:pPr>
            <a:r>
              <a:rPr lang="en-US" sz="1000">
                <a:latin typeface="Consolas" panose="020B0609020204030204" pitchFamily="49" charset="0"/>
              </a:rPr>
              <a:t>    count: 0  </a:t>
            </a:r>
            <a:endParaRPr lang="en-US" sz="1000">
              <a:solidFill>
                <a:srgbClr val="5C5C5C"/>
              </a:solidFill>
              <a:latin typeface="Consolas" panose="020B0609020204030204" pitchFamily="49" charset="0"/>
            </a:endParaRPr>
          </a:p>
          <a:p>
            <a:pPr>
              <a:buFont typeface="+mj-lt"/>
              <a:buAutoNum type="arabicPeriod"/>
            </a:pPr>
            <a:r>
              <a:rPr lang="en-US" sz="1000">
                <a:latin typeface="Consolas" panose="020B0609020204030204" pitchFamily="49" charset="0"/>
              </a:rPr>
              <a:t>  };  </a:t>
            </a:r>
            <a:endParaRPr lang="en-US" sz="1000">
              <a:solidFill>
                <a:srgbClr val="5C5C5C"/>
              </a:solidFill>
              <a:latin typeface="Consolas" panose="020B0609020204030204" pitchFamily="49" charset="0"/>
            </a:endParaRPr>
          </a:p>
          <a:p>
            <a:pPr>
              <a:buFont typeface="+mj-lt"/>
              <a:buAutoNum type="arabicPeriod"/>
            </a:pPr>
            <a:r>
              <a:rPr lang="en-US" sz="1000">
                <a:latin typeface="Consolas" panose="020B0609020204030204" pitchFamily="49" charset="0"/>
              </a:rPr>
              <a:t>  </a:t>
            </a:r>
            <a:endParaRPr lang="en-US" sz="1000">
              <a:solidFill>
                <a:srgbClr val="5C5C5C"/>
              </a:solidFill>
              <a:latin typeface="Consolas" panose="020B0609020204030204" pitchFamily="49" charset="0"/>
            </a:endParaRPr>
          </a:p>
          <a:p>
            <a:pPr>
              <a:buFont typeface="+mj-lt"/>
              <a:buAutoNum type="arabicPeriod"/>
            </a:pPr>
            <a:r>
              <a:rPr lang="en-US" sz="1000">
                <a:latin typeface="Consolas" panose="020B0609020204030204" pitchFamily="49" charset="0"/>
              </a:rPr>
              <a:t>  increment = () =&gt; {  </a:t>
            </a:r>
            <a:endParaRPr lang="en-US" sz="1000">
              <a:solidFill>
                <a:srgbClr val="5C5C5C"/>
              </a:solidFill>
              <a:latin typeface="Consolas" panose="020B0609020204030204" pitchFamily="49" charset="0"/>
            </a:endParaRPr>
          </a:p>
          <a:p>
            <a:pPr>
              <a:buFont typeface="+mj-lt"/>
              <a:buAutoNum type="arabicPeriod"/>
            </a:pPr>
            <a:r>
              <a:rPr lang="en-US" sz="1000">
                <a:latin typeface="Consolas" panose="020B0609020204030204" pitchFamily="49" charset="0"/>
              </a:rPr>
              <a:t>    </a:t>
            </a:r>
            <a:r>
              <a:rPr lang="en-US" sz="1000" b="1">
                <a:solidFill>
                  <a:srgbClr val="006699"/>
                </a:solidFill>
                <a:latin typeface="Consolas" panose="020B0609020204030204" pitchFamily="49" charset="0"/>
              </a:rPr>
              <a:t>this</a:t>
            </a:r>
            <a:r>
              <a:rPr lang="en-US" sz="1000">
                <a:latin typeface="Consolas" panose="020B0609020204030204" pitchFamily="49" charset="0"/>
              </a:rPr>
              <a:t>.setState({  </a:t>
            </a:r>
            <a:endParaRPr lang="en-US" sz="1000">
              <a:solidFill>
                <a:srgbClr val="5C5C5C"/>
              </a:solidFill>
              <a:latin typeface="Consolas" panose="020B0609020204030204" pitchFamily="49" charset="0"/>
            </a:endParaRPr>
          </a:p>
          <a:p>
            <a:pPr>
              <a:buFont typeface="+mj-lt"/>
              <a:buAutoNum type="arabicPeriod"/>
            </a:pPr>
            <a:r>
              <a:rPr lang="en-US" sz="1000">
                <a:latin typeface="Consolas" panose="020B0609020204030204" pitchFamily="49" charset="0"/>
              </a:rPr>
              <a:t>      count: (</a:t>
            </a:r>
            <a:r>
              <a:rPr lang="en-US" sz="1000" b="1">
                <a:solidFill>
                  <a:srgbClr val="006699"/>
                </a:solidFill>
                <a:latin typeface="Consolas" panose="020B0609020204030204" pitchFamily="49" charset="0"/>
              </a:rPr>
              <a:t>this</a:t>
            </a:r>
            <a:r>
              <a:rPr lang="en-US" sz="1000">
                <a:latin typeface="Consolas" panose="020B0609020204030204" pitchFamily="49" charset="0"/>
              </a:rPr>
              <a:t>.state.count + 1)  </a:t>
            </a:r>
            <a:endParaRPr lang="en-US" sz="1000">
              <a:solidFill>
                <a:srgbClr val="5C5C5C"/>
              </a:solidFill>
              <a:latin typeface="Consolas" panose="020B0609020204030204" pitchFamily="49" charset="0"/>
            </a:endParaRPr>
          </a:p>
          <a:p>
            <a:pPr>
              <a:buFont typeface="+mj-lt"/>
              <a:buAutoNum type="arabicPeriod"/>
            </a:pPr>
            <a:r>
              <a:rPr lang="en-US" sz="1000">
                <a:latin typeface="Consolas" panose="020B0609020204030204" pitchFamily="49" charset="0"/>
              </a:rPr>
              <a:t>    });  </a:t>
            </a:r>
            <a:endParaRPr lang="en-US" sz="1000">
              <a:solidFill>
                <a:srgbClr val="5C5C5C"/>
              </a:solidFill>
              <a:latin typeface="Consolas" panose="020B0609020204030204" pitchFamily="49" charset="0"/>
            </a:endParaRPr>
          </a:p>
          <a:p>
            <a:pPr>
              <a:buFont typeface="+mj-lt"/>
              <a:buAutoNum type="arabicPeriod"/>
            </a:pPr>
            <a:r>
              <a:rPr lang="en-US" sz="1000">
                <a:latin typeface="Consolas" panose="020B0609020204030204" pitchFamily="49" charset="0"/>
              </a:rPr>
              <a:t>  };  </a:t>
            </a:r>
            <a:endParaRPr lang="en-US" sz="1000">
              <a:solidFill>
                <a:srgbClr val="5C5C5C"/>
              </a:solidFill>
              <a:latin typeface="Consolas" panose="020B0609020204030204" pitchFamily="49" charset="0"/>
            </a:endParaRPr>
          </a:p>
          <a:p>
            <a:pPr>
              <a:buFont typeface="+mj-lt"/>
              <a:buAutoNum type="arabicPeriod"/>
            </a:pPr>
            <a:r>
              <a:rPr lang="en-US" sz="1000">
                <a:latin typeface="Consolas" panose="020B0609020204030204" pitchFamily="49" charset="0"/>
              </a:rPr>
              <a:t>  </a:t>
            </a:r>
            <a:endParaRPr lang="en-US" sz="1000">
              <a:solidFill>
                <a:srgbClr val="5C5C5C"/>
              </a:solidFill>
              <a:latin typeface="Consolas" panose="020B0609020204030204" pitchFamily="49" charset="0"/>
            </a:endParaRPr>
          </a:p>
          <a:p>
            <a:pPr>
              <a:buFont typeface="+mj-lt"/>
              <a:buAutoNum type="arabicPeriod"/>
            </a:pPr>
            <a:r>
              <a:rPr lang="en-US" sz="1000">
                <a:latin typeface="Consolas" panose="020B0609020204030204" pitchFamily="49" charset="0"/>
              </a:rPr>
              <a:t>  decrement = () =&gt; {  </a:t>
            </a:r>
            <a:endParaRPr lang="en-US" sz="1000">
              <a:solidFill>
                <a:srgbClr val="5C5C5C"/>
              </a:solidFill>
              <a:latin typeface="Consolas" panose="020B0609020204030204" pitchFamily="49" charset="0"/>
            </a:endParaRPr>
          </a:p>
          <a:p>
            <a:pPr>
              <a:buFont typeface="+mj-lt"/>
              <a:buAutoNum type="arabicPeriod"/>
            </a:pPr>
            <a:r>
              <a:rPr lang="en-US" sz="1000">
                <a:latin typeface="Consolas" panose="020B0609020204030204" pitchFamily="49" charset="0"/>
              </a:rPr>
              <a:t>    </a:t>
            </a:r>
            <a:r>
              <a:rPr lang="en-US" sz="1000" b="1">
                <a:solidFill>
                  <a:srgbClr val="006699"/>
                </a:solidFill>
                <a:latin typeface="Consolas" panose="020B0609020204030204" pitchFamily="49" charset="0"/>
              </a:rPr>
              <a:t>this</a:t>
            </a:r>
            <a:r>
              <a:rPr lang="en-US" sz="1000">
                <a:latin typeface="Consolas" panose="020B0609020204030204" pitchFamily="49" charset="0"/>
              </a:rPr>
              <a:t>.setState({  </a:t>
            </a:r>
            <a:endParaRPr lang="en-US" sz="1000">
              <a:solidFill>
                <a:srgbClr val="5C5C5C"/>
              </a:solidFill>
              <a:latin typeface="Consolas" panose="020B0609020204030204" pitchFamily="49" charset="0"/>
            </a:endParaRPr>
          </a:p>
          <a:p>
            <a:pPr>
              <a:buFont typeface="+mj-lt"/>
              <a:buAutoNum type="arabicPeriod"/>
            </a:pPr>
            <a:r>
              <a:rPr lang="en-US" sz="1000">
                <a:latin typeface="Consolas" panose="020B0609020204030204" pitchFamily="49" charset="0"/>
              </a:rPr>
              <a:t>      count: (</a:t>
            </a:r>
            <a:r>
              <a:rPr lang="en-US" sz="1000" b="1">
                <a:solidFill>
                  <a:srgbClr val="006699"/>
                </a:solidFill>
                <a:latin typeface="Consolas" panose="020B0609020204030204" pitchFamily="49" charset="0"/>
              </a:rPr>
              <a:t>this</a:t>
            </a:r>
            <a:r>
              <a:rPr lang="en-US" sz="1000">
                <a:latin typeface="Consolas" panose="020B0609020204030204" pitchFamily="49" charset="0"/>
              </a:rPr>
              <a:t>.state.count - 1)  </a:t>
            </a:r>
            <a:endParaRPr lang="en-US" sz="1000">
              <a:solidFill>
                <a:srgbClr val="5C5C5C"/>
              </a:solidFill>
              <a:latin typeface="Consolas" panose="020B0609020204030204" pitchFamily="49" charset="0"/>
            </a:endParaRPr>
          </a:p>
          <a:p>
            <a:pPr>
              <a:buFont typeface="+mj-lt"/>
              <a:buAutoNum type="arabicPeriod"/>
            </a:pPr>
            <a:r>
              <a:rPr lang="en-US" sz="1000">
                <a:latin typeface="Consolas" panose="020B0609020204030204" pitchFamily="49" charset="0"/>
              </a:rPr>
              <a:t>    });  </a:t>
            </a:r>
            <a:endParaRPr lang="en-US" sz="1000">
              <a:solidFill>
                <a:srgbClr val="5C5C5C"/>
              </a:solidFill>
              <a:latin typeface="Consolas" panose="020B0609020204030204" pitchFamily="49" charset="0"/>
            </a:endParaRPr>
          </a:p>
          <a:p>
            <a:pPr>
              <a:buFont typeface="+mj-lt"/>
              <a:buAutoNum type="arabicPeriod"/>
            </a:pPr>
            <a:r>
              <a:rPr lang="en-US" sz="1000">
                <a:latin typeface="Consolas" panose="020B0609020204030204" pitchFamily="49" charset="0"/>
              </a:rPr>
              <a:t>  };  </a:t>
            </a:r>
            <a:endParaRPr lang="en-US" sz="1000">
              <a:solidFill>
                <a:srgbClr val="5C5C5C"/>
              </a:solidFill>
              <a:latin typeface="Consolas" panose="020B0609020204030204" pitchFamily="49" charset="0"/>
            </a:endParaRPr>
          </a:p>
          <a:p>
            <a:pPr>
              <a:buFont typeface="+mj-lt"/>
              <a:buAutoNum type="arabicPeriod"/>
            </a:pPr>
            <a:r>
              <a:rPr lang="en-US" sz="1000">
                <a:latin typeface="Consolas" panose="020B0609020204030204" pitchFamily="49" charset="0"/>
              </a:rPr>
              <a:t>  </a:t>
            </a:r>
            <a:endParaRPr lang="en-US" sz="1000">
              <a:solidFill>
                <a:srgbClr val="5C5C5C"/>
              </a:solidFill>
              <a:latin typeface="Consolas" panose="020B0609020204030204" pitchFamily="49" charset="0"/>
            </a:endParaRPr>
          </a:p>
          <a:p>
            <a:pPr>
              <a:buFont typeface="+mj-lt"/>
              <a:buAutoNum type="arabicPeriod"/>
            </a:pPr>
            <a:r>
              <a:rPr lang="en-US" sz="1000">
                <a:latin typeface="Consolas" panose="020B0609020204030204" pitchFamily="49" charset="0"/>
              </a:rPr>
              <a:t> </a:t>
            </a:r>
            <a:r>
              <a:rPr lang="en-US" sz="1000" smtClean="0">
                <a:latin typeface="Consolas" panose="020B0609020204030204" pitchFamily="49" charset="0"/>
              </a:rPr>
              <a:t>}</a:t>
            </a:r>
            <a:r>
              <a:rPr lang="en-US" sz="1000">
                <a:latin typeface="Consolas" panose="020B0609020204030204" pitchFamily="49" charset="0"/>
              </a:rPr>
              <a:t>  </a:t>
            </a:r>
            <a:endParaRPr lang="en-US" sz="1000">
              <a:solidFill>
                <a:srgbClr val="5C5C5C"/>
              </a:solidFill>
              <a:latin typeface="Consolas" panose="020B0609020204030204" pitchFamily="49" charset="0"/>
            </a:endParaRPr>
          </a:p>
        </p:txBody>
      </p:sp>
    </p:spTree>
    <p:extLst>
      <p:ext uri="{BB962C8B-B14F-4D97-AF65-F5344CB8AC3E}">
        <p14:creationId xmlns:p14="http://schemas.microsoft.com/office/powerpoint/2010/main" val="40349803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r>
              <a:rPr lang="en-US" smtClean="0"/>
              <a:t>1) Cài đặt dự án</a:t>
            </a:r>
            <a:endParaRPr lang="en-US"/>
          </a:p>
        </p:txBody>
      </p:sp>
      <p:sp>
        <p:nvSpPr>
          <p:cNvPr id="3" name="Rectangle 2"/>
          <p:cNvSpPr/>
          <p:nvPr/>
        </p:nvSpPr>
        <p:spPr>
          <a:xfrm>
            <a:off x="1741340" y="1046692"/>
            <a:ext cx="6342787" cy="307777"/>
          </a:xfrm>
          <a:prstGeom prst="rect">
            <a:avLst/>
          </a:prstGeom>
        </p:spPr>
        <p:txBody>
          <a:bodyPr wrap="square">
            <a:spAutoFit/>
          </a:bodyPr>
          <a:lstStyle/>
          <a:p>
            <a:r>
              <a:rPr lang="vi-VN">
                <a:latin typeface="Roboto Condensed" panose="020B0604020202020204" charset="0"/>
                <a:ea typeface="Roboto Condensed" panose="020B0604020202020204" charset="0"/>
                <a:cs typeface="Arial" panose="020B0604020202020204" pitchFamily="34" charset="0"/>
              </a:rPr>
              <a:t>Bây giờ chúng ta có thể cư một file Counter.tsx với một bộ đếm đơn giản:</a:t>
            </a:r>
            <a:endParaRPr lang="en-US">
              <a:latin typeface="Roboto Condensed" panose="020B0604020202020204" charset="0"/>
              <a:ea typeface="Roboto Condensed" panose="020B0604020202020204" charset="0"/>
              <a:cs typeface="Arial" panose="020B0604020202020204" pitchFamily="34" charset="0"/>
            </a:endParaRPr>
          </a:p>
        </p:txBody>
      </p:sp>
      <p:sp>
        <p:nvSpPr>
          <p:cNvPr id="4" name="Rectangle 3"/>
          <p:cNvSpPr/>
          <p:nvPr/>
        </p:nvSpPr>
        <p:spPr>
          <a:xfrm>
            <a:off x="2500745" y="1631589"/>
            <a:ext cx="4572000" cy="2462213"/>
          </a:xfrm>
          <a:prstGeom prst="rect">
            <a:avLst/>
          </a:prstGeom>
        </p:spPr>
        <p:txBody>
          <a:bodyPr>
            <a:spAutoFit/>
          </a:bodyPr>
          <a:lstStyle/>
          <a:p>
            <a:pPr>
              <a:buFont typeface="+mj-lt"/>
              <a:buAutoNum type="arabicPeriod"/>
            </a:pPr>
            <a:r>
              <a:rPr lang="en-US">
                <a:latin typeface="Consolas" panose="020B0609020204030204" pitchFamily="49" charset="0"/>
              </a:rPr>
              <a:t> render () {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a:t>
            </a:r>
            <a:r>
              <a:rPr lang="en-US" b="1">
                <a:solidFill>
                  <a:srgbClr val="006699"/>
                </a:solidFill>
                <a:latin typeface="Consolas" panose="020B0609020204030204" pitchFamily="49" charset="0"/>
              </a:rPr>
              <a:t>return</a:t>
            </a:r>
            <a:r>
              <a:rPr lang="en-US">
                <a:latin typeface="Consolas" panose="020B0609020204030204" pitchFamily="49" charset="0"/>
              </a:rPr>
              <a:t> (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&lt;div&gt;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&lt;h1&gt;{</a:t>
            </a:r>
            <a:r>
              <a:rPr lang="en-US" b="1">
                <a:solidFill>
                  <a:srgbClr val="006699"/>
                </a:solidFill>
                <a:latin typeface="Consolas" panose="020B0609020204030204" pitchFamily="49" charset="0"/>
              </a:rPr>
              <a:t>this</a:t>
            </a:r>
            <a:r>
              <a:rPr lang="en-US">
                <a:latin typeface="Consolas" panose="020B0609020204030204" pitchFamily="49" charset="0"/>
              </a:rPr>
              <a:t>.state.count}&lt;/h1&gt;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&lt;button onClick={</a:t>
            </a:r>
            <a:r>
              <a:rPr lang="en-US" b="1">
                <a:solidFill>
                  <a:srgbClr val="006699"/>
                </a:solidFill>
                <a:latin typeface="Consolas" panose="020B0609020204030204" pitchFamily="49" charset="0"/>
              </a:rPr>
              <a:t>this</a:t>
            </a:r>
            <a:r>
              <a:rPr lang="en-US">
                <a:latin typeface="Consolas" panose="020B0609020204030204" pitchFamily="49" charset="0"/>
              </a:rPr>
              <a:t>.increment}&gt;Increment&lt;/button&gt;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&lt;button onClick={</a:t>
            </a:r>
            <a:r>
              <a:rPr lang="en-US" b="1">
                <a:solidFill>
                  <a:srgbClr val="006699"/>
                </a:solidFill>
                <a:latin typeface="Consolas" panose="020B0609020204030204" pitchFamily="49" charset="0"/>
              </a:rPr>
              <a:t>this</a:t>
            </a:r>
            <a:r>
              <a:rPr lang="en-US">
                <a:latin typeface="Consolas" panose="020B0609020204030204" pitchFamily="49" charset="0"/>
              </a:rPr>
              <a:t>.decrement}&gt;Decrement&lt;/button&gt;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&lt;/div&gt;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  </a:t>
            </a:r>
            <a:endParaRPr lang="en-US">
              <a:solidFill>
                <a:srgbClr val="5C5C5C"/>
              </a:solidFill>
              <a:latin typeface="Consolas" panose="020B0609020204030204" pitchFamily="49" charset="0"/>
            </a:endParaRPr>
          </a:p>
        </p:txBody>
      </p:sp>
    </p:spTree>
    <p:extLst>
      <p:ext uri="{BB962C8B-B14F-4D97-AF65-F5344CB8AC3E}">
        <p14:creationId xmlns:p14="http://schemas.microsoft.com/office/powerpoint/2010/main" val="17780435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r>
              <a:rPr lang="en-US" smtClean="0"/>
              <a:t>1) Cài đặt dự án</a:t>
            </a:r>
            <a:endParaRPr lang="en-US"/>
          </a:p>
        </p:txBody>
      </p:sp>
      <p:sp>
        <p:nvSpPr>
          <p:cNvPr id="3" name="Rectangle 2"/>
          <p:cNvSpPr/>
          <p:nvPr/>
        </p:nvSpPr>
        <p:spPr>
          <a:xfrm>
            <a:off x="2216727" y="991273"/>
            <a:ext cx="6342787" cy="307777"/>
          </a:xfrm>
          <a:prstGeom prst="rect">
            <a:avLst/>
          </a:prstGeom>
        </p:spPr>
        <p:txBody>
          <a:bodyPr wrap="square">
            <a:spAutoFit/>
          </a:bodyPr>
          <a:lstStyle/>
          <a:p>
            <a:r>
              <a:rPr lang="vi-VN">
                <a:latin typeface="Roboto Condensed" panose="020B0604020202020204" charset="0"/>
                <a:ea typeface="Roboto Condensed" panose="020B0604020202020204" charset="0"/>
                <a:cs typeface="Arial" panose="020B0604020202020204" pitchFamily="34" charset="0"/>
              </a:rPr>
              <a:t>Sau đó, bên trong </a:t>
            </a:r>
            <a:r>
              <a:rPr lang="vi-VN" b="1">
                <a:latin typeface="Roboto Condensed" panose="020B0604020202020204" charset="0"/>
                <a:ea typeface="Roboto Condensed" panose="020B0604020202020204" charset="0"/>
                <a:cs typeface="Arial" panose="020B0604020202020204" pitchFamily="34" charset="0"/>
              </a:rPr>
              <a:t>App.tsx</a:t>
            </a:r>
            <a:r>
              <a:rPr lang="vi-VN">
                <a:latin typeface="Roboto Condensed" panose="020B0604020202020204" charset="0"/>
                <a:ea typeface="Roboto Condensed" panose="020B0604020202020204" charset="0"/>
                <a:cs typeface="Arial" panose="020B0604020202020204" pitchFamily="34" charset="0"/>
              </a:rPr>
              <a:t>, chúng ta có thể </a:t>
            </a:r>
            <a:r>
              <a:rPr lang="en-US" smtClean="0">
                <a:latin typeface="Roboto Condensed" panose="020B0604020202020204" charset="0"/>
                <a:ea typeface="Roboto Condensed" panose="020B0604020202020204" charset="0"/>
                <a:cs typeface="Arial" panose="020B0604020202020204" pitchFamily="34" charset="0"/>
              </a:rPr>
              <a:t>load</a:t>
            </a:r>
            <a:r>
              <a:rPr lang="vi-VN" smtClean="0">
                <a:latin typeface="Roboto Condensed" panose="020B0604020202020204" charset="0"/>
                <a:ea typeface="Roboto Condensed" panose="020B0604020202020204" charset="0"/>
                <a:cs typeface="Arial" panose="020B0604020202020204" pitchFamily="34" charset="0"/>
              </a:rPr>
              <a:t> </a:t>
            </a:r>
            <a:r>
              <a:rPr lang="vi-VN">
                <a:latin typeface="Roboto Condensed" panose="020B0604020202020204" charset="0"/>
                <a:ea typeface="Roboto Condensed" panose="020B0604020202020204" charset="0"/>
                <a:cs typeface="Arial" panose="020B0604020202020204" pitchFamily="34" charset="0"/>
              </a:rPr>
              <a:t>Counter:</a:t>
            </a:r>
            <a:endParaRPr lang="en-US">
              <a:latin typeface="Roboto Condensed" panose="020B0604020202020204" charset="0"/>
              <a:ea typeface="Roboto Condensed" panose="020B0604020202020204" charset="0"/>
              <a:cs typeface="Arial" panose="020B0604020202020204" pitchFamily="34" charset="0"/>
            </a:endParaRPr>
          </a:p>
        </p:txBody>
      </p:sp>
      <p:sp>
        <p:nvSpPr>
          <p:cNvPr id="5" name="Rectangle 4"/>
          <p:cNvSpPr/>
          <p:nvPr/>
        </p:nvSpPr>
        <p:spPr>
          <a:xfrm>
            <a:off x="2286000" y="1771531"/>
            <a:ext cx="4572000" cy="1600438"/>
          </a:xfrm>
          <a:prstGeom prst="rect">
            <a:avLst/>
          </a:prstGeom>
        </p:spPr>
        <p:txBody>
          <a:bodyPr>
            <a:spAutoFit/>
          </a:bodyPr>
          <a:lstStyle/>
          <a:p>
            <a:pPr>
              <a:buFont typeface="+mj-lt"/>
              <a:buAutoNum type="arabicPeriod"/>
            </a:pPr>
            <a:r>
              <a:rPr lang="en-US" b="1">
                <a:solidFill>
                  <a:srgbClr val="006699"/>
                </a:solidFill>
                <a:latin typeface="Consolas" panose="020B0609020204030204" pitchFamily="49" charset="0"/>
              </a:rPr>
              <a:t>import</a:t>
            </a:r>
            <a:r>
              <a:rPr lang="en-US">
                <a:latin typeface="Consolas" panose="020B0609020204030204" pitchFamily="49" charset="0"/>
              </a:rPr>
              <a:t> * as React from </a:t>
            </a:r>
            <a:r>
              <a:rPr lang="en-US">
                <a:solidFill>
                  <a:srgbClr val="0000FF"/>
                </a:solidFill>
                <a:latin typeface="Consolas" panose="020B0609020204030204" pitchFamily="49" charset="0"/>
              </a:rPr>
              <a:t>'react'</a:t>
            </a: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b="1">
                <a:solidFill>
                  <a:srgbClr val="006699"/>
                </a:solidFill>
                <a:latin typeface="Consolas" panose="020B0609020204030204" pitchFamily="49" charset="0"/>
              </a:rPr>
              <a:t>import</a:t>
            </a:r>
            <a:r>
              <a:rPr lang="en-US">
                <a:latin typeface="Consolas" panose="020B0609020204030204" pitchFamily="49" charset="0"/>
              </a:rPr>
              <a:t> { render } from </a:t>
            </a:r>
            <a:r>
              <a:rPr lang="en-US">
                <a:solidFill>
                  <a:srgbClr val="0000FF"/>
                </a:solidFill>
                <a:latin typeface="Consolas" panose="020B0609020204030204" pitchFamily="49" charset="0"/>
              </a:rPr>
              <a:t>'react-dom'</a:t>
            </a: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b="1">
                <a:solidFill>
                  <a:srgbClr val="006699"/>
                </a:solidFill>
                <a:latin typeface="Consolas" panose="020B0609020204030204" pitchFamily="49" charset="0"/>
              </a:rPr>
              <a:t>import</a:t>
            </a:r>
            <a:r>
              <a:rPr lang="en-US">
                <a:latin typeface="Consolas" panose="020B0609020204030204" pitchFamily="49" charset="0"/>
              </a:rPr>
              <a:t> Counter from </a:t>
            </a:r>
            <a:r>
              <a:rPr lang="en-US">
                <a:solidFill>
                  <a:srgbClr val="0000FF"/>
                </a:solidFill>
                <a:latin typeface="Consolas" panose="020B0609020204030204" pitchFamily="49" charset="0"/>
              </a:rPr>
              <a:t>'./Counter'</a:t>
            </a: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render(&lt;Counter /&gt;, document.getElementById(</a:t>
            </a:r>
            <a:r>
              <a:rPr lang="en-US">
                <a:solidFill>
                  <a:srgbClr val="0000FF"/>
                </a:solidFill>
                <a:latin typeface="Consolas" panose="020B0609020204030204" pitchFamily="49" charset="0"/>
              </a:rPr>
              <a:t>'main'</a:t>
            </a:r>
            <a:r>
              <a:rPr lang="en-US">
                <a:latin typeface="Consolas" panose="020B0609020204030204" pitchFamily="49" charset="0"/>
              </a:rPr>
              <a:t>));  </a:t>
            </a:r>
            <a:endParaRPr lang="en-US">
              <a:solidFill>
                <a:srgbClr val="5C5C5C"/>
              </a:solidFill>
              <a:latin typeface="Consolas" panose="020B0609020204030204" pitchFamily="49" charset="0"/>
            </a:endParaRPr>
          </a:p>
        </p:txBody>
      </p:sp>
    </p:spTree>
    <p:extLst>
      <p:ext uri="{BB962C8B-B14F-4D97-AF65-F5344CB8AC3E}">
        <p14:creationId xmlns:p14="http://schemas.microsoft.com/office/powerpoint/2010/main" val="300753888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r>
              <a:rPr lang="en-US" smtClean="0"/>
              <a:t>1) Cài đặt dự án</a:t>
            </a:r>
            <a:endParaRPr lang="en-US"/>
          </a:p>
        </p:txBody>
      </p:sp>
      <p:sp>
        <p:nvSpPr>
          <p:cNvPr id="3" name="Rectangle 2"/>
          <p:cNvSpPr/>
          <p:nvPr/>
        </p:nvSpPr>
        <p:spPr>
          <a:xfrm>
            <a:off x="2216727" y="991273"/>
            <a:ext cx="6342787" cy="307777"/>
          </a:xfrm>
          <a:prstGeom prst="rect">
            <a:avLst/>
          </a:prstGeom>
        </p:spPr>
        <p:txBody>
          <a:bodyPr wrap="square">
            <a:spAutoFit/>
          </a:bodyPr>
          <a:lstStyle/>
          <a:p>
            <a:r>
              <a:rPr lang="en-US" smtClean="0">
                <a:latin typeface="Roboto Condensed" panose="020B0604020202020204" charset="0"/>
                <a:ea typeface="Roboto Condensed" panose="020B0604020202020204" charset="0"/>
                <a:cs typeface="Arial" panose="020B0604020202020204" pitchFamily="34" charset="0"/>
              </a:rPr>
              <a:t>Khởi chạy dự án: </a:t>
            </a:r>
            <a:r>
              <a:rPr lang="en-US" b="1"/>
              <a:t>npm run dev</a:t>
            </a:r>
            <a:endParaRPr lang="en-US" b="1">
              <a:solidFill>
                <a:schemeClr val="accent5">
                  <a:lumMod val="50000"/>
                </a:schemeClr>
              </a:solidFill>
              <a:latin typeface="Roboto Condensed" panose="020B0604020202020204" charset="0"/>
              <a:ea typeface="Roboto Condensed" panose="020B060402020202020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856339" y="1577273"/>
            <a:ext cx="7886731" cy="2412836"/>
          </a:xfrm>
          <a:prstGeom prst="rect">
            <a:avLst/>
          </a:prstGeom>
        </p:spPr>
      </p:pic>
    </p:spTree>
    <p:extLst>
      <p:ext uri="{BB962C8B-B14F-4D97-AF65-F5344CB8AC3E}">
        <p14:creationId xmlns:p14="http://schemas.microsoft.com/office/powerpoint/2010/main" val="99552148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ctrTitle"/>
          </p:nvPr>
        </p:nvSpPr>
        <p:spPr>
          <a:xfrm flipH="1">
            <a:off x="1122730" y="2709412"/>
            <a:ext cx="5005500" cy="1022100"/>
          </a:xfrm>
          <a:prstGeom prst="rect">
            <a:avLst/>
          </a:prstGeom>
        </p:spPr>
        <p:txBody>
          <a:bodyPr spcFirstLastPara="1" wrap="square" lIns="91425" tIns="91425" rIns="91425" bIns="91425" anchor="ctr" anchorCtr="0">
            <a:noAutofit/>
          </a:bodyPr>
          <a:lstStyle/>
          <a:p>
            <a:pPr>
              <a:buClr>
                <a:schemeClr val="dk1"/>
              </a:buClr>
            </a:pPr>
            <a:r>
              <a:rPr lang="en-US" sz="2400"/>
              <a:t>Cấu hình, cài đặt và sử dụng typescript với reactjs qua create-react-app</a:t>
            </a:r>
          </a:p>
        </p:txBody>
      </p:sp>
      <p:sp>
        <p:nvSpPr>
          <p:cNvPr id="176" name="Google Shape;176;p31"/>
          <p:cNvSpPr txBox="1">
            <a:spLocks noGrp="1"/>
          </p:cNvSpPr>
          <p:nvPr>
            <p:ph type="title" idx="2"/>
          </p:nvPr>
        </p:nvSpPr>
        <p:spPr>
          <a:xfrm flipH="1">
            <a:off x="1122730" y="1658832"/>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mtClean="0"/>
              <a:t>III</a:t>
            </a:r>
            <a:endParaRPr/>
          </a:p>
        </p:txBody>
      </p:sp>
      <p:cxnSp>
        <p:nvCxnSpPr>
          <p:cNvPr id="177" name="Google Shape;177;p31"/>
          <p:cNvCxnSpPr/>
          <p:nvPr/>
        </p:nvCxnSpPr>
        <p:spPr>
          <a:xfrm>
            <a:off x="0" y="4028275"/>
            <a:ext cx="1561500" cy="0"/>
          </a:xfrm>
          <a:prstGeom prst="straightConnector1">
            <a:avLst/>
          </a:prstGeom>
          <a:noFill/>
          <a:ln w="9525" cap="flat" cmpd="sng">
            <a:solidFill>
              <a:schemeClr val="dk1"/>
            </a:solidFill>
            <a:prstDash val="solid"/>
            <a:round/>
            <a:headEnd type="none" w="med" len="med"/>
            <a:tailEnd type="none" w="med" len="med"/>
          </a:ln>
        </p:spPr>
      </p:cxnSp>
      <p:sp>
        <p:nvSpPr>
          <p:cNvPr id="178" name="Google Shape;178;p31"/>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p>
            <a:pPr marL="0" lvl="0" indent="0"/>
            <a:r>
              <a:rPr lang="en-US"/>
              <a:t>Cấu hình, cài đặt và sử dụng typescript với reactjs qua </a:t>
            </a:r>
            <a:r>
              <a:rPr lang="en-US" b="1"/>
              <a:t>create-react-app</a:t>
            </a:r>
          </a:p>
        </p:txBody>
      </p:sp>
    </p:spTree>
    <p:extLst>
      <p:ext uri="{BB962C8B-B14F-4D97-AF65-F5344CB8AC3E}">
        <p14:creationId xmlns:p14="http://schemas.microsoft.com/office/powerpoint/2010/main" val="22833630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r>
              <a:rPr lang="en-US" smtClean="0"/>
              <a:t>1) </a:t>
            </a:r>
            <a:r>
              <a:rPr lang="en-US"/>
              <a:t>Cài đặt create-react-app</a:t>
            </a:r>
            <a:br>
              <a:rPr lang="en-US"/>
            </a:br>
            <a:endParaRPr lang="en-US"/>
          </a:p>
        </p:txBody>
      </p:sp>
      <p:sp>
        <p:nvSpPr>
          <p:cNvPr id="3" name="Rectangle 2"/>
          <p:cNvSpPr/>
          <p:nvPr/>
        </p:nvSpPr>
        <p:spPr>
          <a:xfrm>
            <a:off x="1381122" y="1037440"/>
            <a:ext cx="6342787" cy="738664"/>
          </a:xfrm>
          <a:prstGeom prst="rect">
            <a:avLst/>
          </a:prstGeom>
        </p:spPr>
        <p:txBody>
          <a:bodyPr wrap="square">
            <a:spAutoFit/>
          </a:bodyPr>
          <a:lstStyle/>
          <a:p>
            <a:r>
              <a:rPr lang="en-US" b="1" smtClean="0">
                <a:latin typeface="Roboto Condensed" panose="020B0604020202020204" charset="0"/>
                <a:ea typeface="Roboto Condensed" panose="020B0604020202020204" charset="0"/>
                <a:cs typeface="Arial" panose="020B0604020202020204" pitchFamily="34" charset="0"/>
              </a:rPr>
              <a:t>C</a:t>
            </a:r>
            <a:r>
              <a:rPr lang="vi-VN" b="1" smtClean="0">
                <a:latin typeface="Roboto Condensed" panose="020B0604020202020204" charset="0"/>
                <a:ea typeface="Roboto Condensed" panose="020B0604020202020204" charset="0"/>
                <a:cs typeface="Arial" panose="020B0604020202020204" pitchFamily="34" charset="0"/>
              </a:rPr>
              <a:t>reate-react-app </a:t>
            </a:r>
            <a:r>
              <a:rPr lang="vi-VN">
                <a:latin typeface="Roboto Condensed" panose="020B0604020202020204" charset="0"/>
                <a:ea typeface="Roboto Condensed" panose="020B0604020202020204" charset="0"/>
                <a:cs typeface="Arial" panose="020B0604020202020204" pitchFamily="34" charset="0"/>
              </a:rPr>
              <a:t>là một công cụ cho phép các lập trình viên có thể tạo mới </a:t>
            </a:r>
            <a:r>
              <a:rPr lang="vi-VN" b="1">
                <a:latin typeface="Roboto Condensed" panose="020B0604020202020204" charset="0"/>
                <a:ea typeface="Roboto Condensed" panose="020B0604020202020204" charset="0"/>
                <a:cs typeface="Arial" panose="020B0604020202020204" pitchFamily="34" charset="0"/>
              </a:rPr>
              <a:t>một ứng dụng </a:t>
            </a:r>
            <a:r>
              <a:rPr lang="vi-VN">
                <a:latin typeface="Roboto Condensed" panose="020B0604020202020204" charset="0"/>
                <a:ea typeface="Roboto Condensed" panose="020B0604020202020204" charset="0"/>
                <a:cs typeface="Arial" panose="020B0604020202020204" pitchFamily="34" charset="0"/>
              </a:rPr>
              <a:t>React với các giá trị mặc định mà </a:t>
            </a:r>
            <a:r>
              <a:rPr lang="vi-VN" b="1">
                <a:latin typeface="Roboto Condensed" panose="020B0604020202020204" charset="0"/>
                <a:ea typeface="Roboto Condensed" panose="020B0604020202020204" charset="0"/>
                <a:cs typeface="Arial" panose="020B0604020202020204" pitchFamily="34" charset="0"/>
              </a:rPr>
              <a:t>không cần </a:t>
            </a:r>
            <a:r>
              <a:rPr lang="vi-VN">
                <a:latin typeface="Roboto Condensed" panose="020B0604020202020204" charset="0"/>
                <a:ea typeface="Roboto Condensed" panose="020B0604020202020204" charset="0"/>
                <a:cs typeface="Arial" panose="020B0604020202020204" pitchFamily="34" charset="0"/>
              </a:rPr>
              <a:t>quan tâm tới việc cấu hình như thế nào.</a:t>
            </a:r>
            <a:endParaRPr lang="en-US">
              <a:latin typeface="Roboto Condensed" panose="020B0604020202020204" charset="0"/>
              <a:ea typeface="Roboto Condensed" panose="020B0604020202020204" charset="0"/>
              <a:cs typeface="Arial" panose="020B0604020202020204" pitchFamily="34" charset="0"/>
            </a:endParaRPr>
          </a:p>
        </p:txBody>
      </p:sp>
      <p:sp>
        <p:nvSpPr>
          <p:cNvPr id="2" name="Rectangle 1"/>
          <p:cNvSpPr/>
          <p:nvPr/>
        </p:nvSpPr>
        <p:spPr>
          <a:xfrm>
            <a:off x="1949159" y="1722030"/>
            <a:ext cx="5774750" cy="738664"/>
          </a:xfrm>
          <a:prstGeom prst="rect">
            <a:avLst/>
          </a:prstGeom>
        </p:spPr>
        <p:txBody>
          <a:bodyPr wrap="square">
            <a:spAutoFit/>
          </a:bodyPr>
          <a:lstStyle/>
          <a:p>
            <a:pPr>
              <a:buFont typeface="+mj-lt"/>
              <a:buAutoNum type="arabicPeriod"/>
            </a:pPr>
            <a:r>
              <a:rPr lang="en-US">
                <a:solidFill>
                  <a:srgbClr val="808080"/>
                </a:solidFill>
                <a:latin typeface="Consolas" panose="020B0609020204030204" pitchFamily="49" charset="0"/>
              </a:rPr>
              <a:t># </a:t>
            </a:r>
            <a:r>
              <a:rPr lang="en-US" smtClean="0">
                <a:solidFill>
                  <a:srgbClr val="808080"/>
                </a:solidFill>
                <a:latin typeface="Consolas" panose="020B0609020204030204" pitchFamily="49" charset="0"/>
              </a:rPr>
              <a:t>install</a:t>
            </a: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npm install -g create-react-app   </a:t>
            </a:r>
            <a:endParaRPr lang="en-US">
              <a:solidFill>
                <a:srgbClr val="5C5C5C"/>
              </a:solidFill>
              <a:latin typeface="Consolas" panose="020B0609020204030204" pitchFamily="49" charset="0"/>
            </a:endParaRPr>
          </a:p>
          <a:p>
            <a:endParaRPr lang="en-US">
              <a:solidFill>
                <a:srgbClr val="5C5C5C"/>
              </a:solidFill>
              <a:latin typeface="Consolas" panose="020B0609020204030204" pitchFamily="49" charset="0"/>
            </a:endParaRPr>
          </a:p>
        </p:txBody>
      </p:sp>
      <p:sp>
        <p:nvSpPr>
          <p:cNvPr id="6" name="Rectangle 5"/>
          <p:cNvSpPr/>
          <p:nvPr/>
        </p:nvSpPr>
        <p:spPr>
          <a:xfrm>
            <a:off x="1381121" y="2622064"/>
            <a:ext cx="6342787" cy="523220"/>
          </a:xfrm>
          <a:prstGeom prst="rect">
            <a:avLst/>
          </a:prstGeom>
        </p:spPr>
        <p:txBody>
          <a:bodyPr wrap="square">
            <a:spAutoFit/>
          </a:bodyPr>
          <a:lstStyle/>
          <a:p>
            <a:r>
              <a:rPr lang="en-US">
                <a:latin typeface="Roboto Condensed" panose="020B0604020202020204" charset="0"/>
                <a:ea typeface="Roboto Condensed" panose="020B0604020202020204" charset="0"/>
                <a:cs typeface="Arial" panose="020B0604020202020204" pitchFamily="34" charset="0"/>
              </a:rPr>
              <a:t>Sử dụng công cụ </a:t>
            </a:r>
            <a:r>
              <a:rPr lang="en-US" b="1">
                <a:latin typeface="Roboto Condensed" panose="020B0604020202020204" charset="0"/>
                <a:ea typeface="Roboto Condensed" panose="020B0604020202020204" charset="0"/>
                <a:cs typeface="Arial" panose="020B0604020202020204" pitchFamily="34" charset="0"/>
              </a:rPr>
              <a:t>create-react-app</a:t>
            </a:r>
            <a:r>
              <a:rPr lang="en-US">
                <a:latin typeface="Roboto Condensed" panose="020B0604020202020204" charset="0"/>
                <a:ea typeface="Roboto Condensed" panose="020B0604020202020204" charset="0"/>
                <a:cs typeface="Arial" panose="020B0604020202020204" pitchFamily="34" charset="0"/>
              </a:rPr>
              <a:t> với tùy chọn </a:t>
            </a:r>
            <a:r>
              <a:rPr lang="en-US" b="1">
                <a:latin typeface="Roboto Condensed" panose="020B0604020202020204" charset="0"/>
                <a:ea typeface="Roboto Condensed" panose="020B0604020202020204" charset="0"/>
                <a:cs typeface="Arial" panose="020B0604020202020204" pitchFamily="34" charset="0"/>
              </a:rPr>
              <a:t>--typescript</a:t>
            </a:r>
            <a:r>
              <a:rPr lang="en-US">
                <a:latin typeface="Roboto Condensed" panose="020B0604020202020204" charset="0"/>
                <a:ea typeface="Roboto Condensed" panose="020B0604020202020204" charset="0"/>
                <a:cs typeface="Arial" panose="020B0604020202020204" pitchFamily="34" charset="0"/>
              </a:rPr>
              <a:t> để tạo ra một ứng dụng React sử dụng </a:t>
            </a:r>
            <a:r>
              <a:rPr lang="en-US" b="1">
                <a:latin typeface="Roboto Condensed" panose="020B0604020202020204" charset="0"/>
                <a:ea typeface="Roboto Condensed" panose="020B0604020202020204" charset="0"/>
                <a:cs typeface="Arial" panose="020B0604020202020204" pitchFamily="34" charset="0"/>
              </a:rPr>
              <a:t>Typescript</a:t>
            </a:r>
            <a:r>
              <a:rPr lang="en-US">
                <a:latin typeface="Roboto Condensed" panose="020B0604020202020204" charset="0"/>
                <a:ea typeface="Roboto Condensed" panose="020B0604020202020204" charset="0"/>
                <a:cs typeface="Arial" panose="020B0604020202020204" pitchFamily="34" charset="0"/>
              </a:rPr>
              <a:t> làm cú pháp mặc định.</a:t>
            </a:r>
          </a:p>
        </p:txBody>
      </p:sp>
      <p:pic>
        <p:nvPicPr>
          <p:cNvPr id="5" name="Picture 4"/>
          <p:cNvPicPr>
            <a:picLocks noChangeAspect="1"/>
          </p:cNvPicPr>
          <p:nvPr/>
        </p:nvPicPr>
        <p:blipFill>
          <a:blip r:embed="rId3"/>
          <a:stretch>
            <a:fillRect/>
          </a:stretch>
        </p:blipFill>
        <p:spPr>
          <a:xfrm>
            <a:off x="2440238" y="3306654"/>
            <a:ext cx="4202030" cy="1036746"/>
          </a:xfrm>
          <a:prstGeom prst="rect">
            <a:avLst/>
          </a:prstGeom>
        </p:spPr>
      </p:pic>
    </p:spTree>
    <p:extLst>
      <p:ext uri="{BB962C8B-B14F-4D97-AF65-F5344CB8AC3E}">
        <p14:creationId xmlns:p14="http://schemas.microsoft.com/office/powerpoint/2010/main" val="308430582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r>
              <a:rPr lang="en-US" smtClean="0"/>
              <a:t>1) </a:t>
            </a:r>
            <a:r>
              <a:rPr lang="en-US"/>
              <a:t>Cài đặt create-react-app</a:t>
            </a:r>
            <a:br>
              <a:rPr lang="en-US"/>
            </a:br>
            <a:endParaRPr lang="en-US"/>
          </a:p>
        </p:txBody>
      </p:sp>
      <p:pic>
        <p:nvPicPr>
          <p:cNvPr id="4" name="Picture 3"/>
          <p:cNvPicPr>
            <a:picLocks noChangeAspect="1"/>
          </p:cNvPicPr>
          <p:nvPr/>
        </p:nvPicPr>
        <p:blipFill>
          <a:blip r:embed="rId3"/>
          <a:stretch>
            <a:fillRect/>
          </a:stretch>
        </p:blipFill>
        <p:spPr>
          <a:xfrm>
            <a:off x="913277" y="1063863"/>
            <a:ext cx="1928027" cy="3833192"/>
          </a:xfrm>
          <a:prstGeom prst="rect">
            <a:avLst/>
          </a:prstGeom>
        </p:spPr>
      </p:pic>
      <p:sp>
        <p:nvSpPr>
          <p:cNvPr id="8" name="Rectangle 7"/>
          <p:cNvSpPr/>
          <p:nvPr/>
        </p:nvSpPr>
        <p:spPr>
          <a:xfrm>
            <a:off x="3214255" y="1044235"/>
            <a:ext cx="5160818" cy="738664"/>
          </a:xfrm>
          <a:prstGeom prst="rect">
            <a:avLst/>
          </a:prstGeom>
        </p:spPr>
        <p:txBody>
          <a:bodyPr wrap="square">
            <a:spAutoFit/>
          </a:bodyPr>
          <a:lstStyle/>
          <a:p>
            <a:r>
              <a:rPr lang="en-US" smtClean="0">
                <a:latin typeface="Roboto Condensed" panose="020B0604020202020204" charset="0"/>
                <a:ea typeface="Roboto Condensed" panose="020B0604020202020204" charset="0"/>
              </a:rPr>
              <a:t>Ở</a:t>
            </a:r>
            <a:r>
              <a:rPr lang="vi-VN" smtClean="0">
                <a:latin typeface="Roboto Condensed" panose="020B0604020202020204" charset="0"/>
                <a:ea typeface="Roboto Condensed" panose="020B0604020202020204" charset="0"/>
              </a:rPr>
              <a:t> </a:t>
            </a:r>
            <a:r>
              <a:rPr lang="vi-VN">
                <a:latin typeface="Roboto Condensed" panose="020B0604020202020204" charset="0"/>
                <a:ea typeface="Roboto Condensed" panose="020B0604020202020204" charset="0"/>
              </a:rPr>
              <a:t>đây </a:t>
            </a:r>
            <a:r>
              <a:rPr lang="vi-VN" smtClean="0">
                <a:latin typeface="Roboto Condensed" panose="020B0604020202020204" charset="0"/>
                <a:ea typeface="Roboto Condensed" panose="020B0604020202020204" charset="0"/>
              </a:rPr>
              <a:t>thêm </a:t>
            </a:r>
            <a:r>
              <a:rPr lang="vi-VN">
                <a:latin typeface="Roboto Condensed" panose="020B0604020202020204" charset="0"/>
                <a:ea typeface="Roboto Condensed" panose="020B0604020202020204" charset="0"/>
              </a:rPr>
              <a:t>tùy chọn --typescript. Tùy chọn này sẽ quy định CRA sử dụng Typescript làm cú pháp mặc định và các cấu hình phù hợp để ứng dụng có thể được build và chạy.</a:t>
            </a:r>
          </a:p>
        </p:txBody>
      </p:sp>
      <p:sp>
        <p:nvSpPr>
          <p:cNvPr id="10" name="Rectangle 9"/>
          <p:cNvSpPr/>
          <p:nvPr/>
        </p:nvSpPr>
        <p:spPr>
          <a:xfrm>
            <a:off x="3214254" y="1990434"/>
            <a:ext cx="5257801" cy="289310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vi-VN">
                <a:latin typeface="Roboto Condensed" panose="020B0604020202020204" charset="0"/>
                <a:ea typeface="Roboto Condensed" panose="020B0604020202020204" charset="0"/>
              </a:rPr>
              <a:t>Một số file, thư mục mà chúng ta quan tâm:</a:t>
            </a:r>
          </a:p>
          <a:p>
            <a:endParaRPr lang="vi-VN">
              <a:latin typeface="Roboto Condensed" panose="020B0604020202020204" charset="0"/>
              <a:ea typeface="Roboto Condensed" panose="020B0604020202020204" charset="0"/>
            </a:endParaRPr>
          </a:p>
          <a:p>
            <a:pPr marL="285750" indent="-285750">
              <a:buFont typeface="Arial" panose="020B0604020202020204" pitchFamily="34" charset="0"/>
              <a:buChar char="•"/>
            </a:pPr>
            <a:r>
              <a:rPr lang="vi-VN" i="1">
                <a:ln w="0"/>
                <a:solidFill>
                  <a:schemeClr val="tx1"/>
                </a:solidFill>
                <a:effectLst>
                  <a:outerShdw blurRad="38100" dist="19050" dir="2700000" algn="tl" rotWithShape="0">
                    <a:schemeClr val="dk1">
                      <a:alpha val="40000"/>
                    </a:schemeClr>
                  </a:outerShdw>
                </a:effectLst>
                <a:latin typeface="Roboto Condensed" panose="020B0604020202020204" charset="0"/>
                <a:ea typeface="Roboto Condensed" panose="020B0604020202020204" charset="0"/>
              </a:rPr>
              <a:t>tsconfig.json</a:t>
            </a:r>
            <a:r>
              <a:rPr lang="vi-VN">
                <a:latin typeface="Roboto Condensed" panose="020B0604020202020204" charset="0"/>
                <a:ea typeface="Roboto Condensed" panose="020B0604020202020204" charset="0"/>
              </a:rPr>
              <a:t> khai báo các tùy chọn cho việc </a:t>
            </a:r>
            <a:r>
              <a:rPr lang="vi-VN" b="1">
                <a:latin typeface="Roboto Condensed" panose="020B0604020202020204" charset="0"/>
                <a:ea typeface="Roboto Condensed" panose="020B0604020202020204" charset="0"/>
              </a:rPr>
              <a:t>biên dịch </a:t>
            </a:r>
            <a:r>
              <a:rPr lang="vi-VN">
                <a:latin typeface="Roboto Condensed" panose="020B0604020202020204" charset="0"/>
                <a:ea typeface="Roboto Condensed" panose="020B0604020202020204" charset="0"/>
              </a:rPr>
              <a:t>Typescript sang Javascript.</a:t>
            </a:r>
          </a:p>
          <a:p>
            <a:pPr marL="285750" indent="-285750">
              <a:buFont typeface="Arial" panose="020B0604020202020204" pitchFamily="34" charset="0"/>
              <a:buChar char="•"/>
            </a:pPr>
            <a:r>
              <a:rPr lang="vi-VN" i="1">
                <a:ln w="0"/>
                <a:solidFill>
                  <a:schemeClr val="tx1"/>
                </a:solidFill>
                <a:effectLst>
                  <a:outerShdw blurRad="38100" dist="19050" dir="2700000" algn="tl" rotWithShape="0">
                    <a:schemeClr val="dk1">
                      <a:alpha val="40000"/>
                    </a:schemeClr>
                  </a:outerShdw>
                </a:effectLst>
                <a:latin typeface="Roboto Condensed" panose="020B0604020202020204" charset="0"/>
                <a:ea typeface="Roboto Condensed" panose="020B0604020202020204" charset="0"/>
              </a:rPr>
              <a:t>tslint.json</a:t>
            </a:r>
            <a:r>
              <a:rPr lang="vi-VN">
                <a:latin typeface="Roboto Condensed" panose="020B0604020202020204" charset="0"/>
                <a:ea typeface="Roboto Condensed" panose="020B0604020202020204" charset="0"/>
              </a:rPr>
              <a:t> khai báo các cài đặt được sử dụng bởi TSLint (Một công cụ kiểm tra code Typescript)</a:t>
            </a:r>
          </a:p>
          <a:p>
            <a:pPr marL="285750" indent="-285750">
              <a:buFont typeface="Arial" panose="020B0604020202020204" pitchFamily="34" charset="0"/>
              <a:buChar char="•"/>
            </a:pPr>
            <a:r>
              <a:rPr lang="vi-VN">
                <a:ln w="0"/>
                <a:solidFill>
                  <a:schemeClr val="tx1"/>
                </a:solidFill>
                <a:effectLst>
                  <a:outerShdw blurRad="38100" dist="19050" dir="2700000" algn="tl" rotWithShape="0">
                    <a:schemeClr val="dk1">
                      <a:alpha val="40000"/>
                    </a:schemeClr>
                  </a:outerShdw>
                </a:effectLst>
                <a:latin typeface="Roboto Condensed" panose="020B0604020202020204" charset="0"/>
                <a:ea typeface="Roboto Condensed" panose="020B0604020202020204" charset="0"/>
              </a:rPr>
              <a:t>public</a:t>
            </a:r>
            <a:r>
              <a:rPr lang="vi-VN">
                <a:latin typeface="Roboto Condensed" panose="020B0604020202020204" charset="0"/>
                <a:ea typeface="Roboto Condensed" panose="020B0604020202020204" charset="0"/>
              </a:rPr>
              <a:t> thư mục chứa những tài nguyên tĩnh như file index.html</a:t>
            </a:r>
          </a:p>
          <a:p>
            <a:pPr marL="285750" indent="-285750">
              <a:buFont typeface="Arial" panose="020B0604020202020204" pitchFamily="34" charset="0"/>
              <a:buChar char="•"/>
            </a:pPr>
            <a:r>
              <a:rPr lang="vi-VN" i="1">
                <a:ln w="0"/>
                <a:solidFill>
                  <a:schemeClr val="tx1"/>
                </a:solidFill>
                <a:effectLst>
                  <a:outerShdw blurRad="38100" dist="19050" dir="2700000" algn="tl" rotWithShape="0">
                    <a:schemeClr val="dk1">
                      <a:alpha val="40000"/>
                    </a:schemeClr>
                  </a:outerShdw>
                </a:effectLst>
                <a:latin typeface="Roboto Condensed" panose="020B0604020202020204" charset="0"/>
                <a:ea typeface="Roboto Condensed" panose="020B0604020202020204" charset="0"/>
              </a:rPr>
              <a:t>src</a:t>
            </a:r>
            <a:r>
              <a:rPr lang="vi-VN">
                <a:latin typeface="Roboto Condensed" panose="020B0604020202020204" charset="0"/>
                <a:ea typeface="Roboto Condensed" panose="020B0604020202020204" charset="0"/>
              </a:rPr>
              <a:t> thư mục chứa code giao diện, logic của ứng dụng. Nó bao gồm các </a:t>
            </a:r>
            <a:r>
              <a:rPr lang="vi-VN" b="1">
                <a:latin typeface="Roboto Condensed" panose="020B0604020202020204" charset="0"/>
                <a:ea typeface="Roboto Condensed" panose="020B0604020202020204" charset="0"/>
              </a:rPr>
              <a:t>components</a:t>
            </a:r>
            <a:r>
              <a:rPr lang="vi-VN">
                <a:latin typeface="Roboto Condensed" panose="020B0604020202020204" charset="0"/>
                <a:ea typeface="Roboto Condensed" panose="020B0604020202020204" charset="0"/>
              </a:rPr>
              <a:t> viết bằng </a:t>
            </a:r>
            <a:r>
              <a:rPr lang="vi-VN" b="1">
                <a:latin typeface="Roboto Condensed" panose="020B0604020202020204" charset="0"/>
                <a:ea typeface="Roboto Condensed" panose="020B0604020202020204" charset="0"/>
              </a:rPr>
              <a:t>Typescript</a:t>
            </a:r>
            <a:r>
              <a:rPr lang="vi-VN">
                <a:latin typeface="Roboto Condensed" panose="020B0604020202020204" charset="0"/>
                <a:ea typeface="Roboto Condensed" panose="020B0604020202020204" charset="0"/>
              </a:rPr>
              <a:t> và </a:t>
            </a:r>
            <a:r>
              <a:rPr lang="vi-VN" b="1">
                <a:latin typeface="Roboto Condensed" panose="020B0604020202020204" charset="0"/>
                <a:ea typeface="Roboto Condensed" panose="020B0604020202020204" charset="0"/>
              </a:rPr>
              <a:t>CSS</a:t>
            </a:r>
            <a:r>
              <a:rPr lang="vi-VN">
                <a:latin typeface="Roboto Condensed" panose="020B0604020202020204" charset="0"/>
                <a:ea typeface="Roboto Condensed" panose="020B0604020202020204" charset="0"/>
              </a:rPr>
              <a:t> file. Trong thư mục này file </a:t>
            </a:r>
            <a:r>
              <a:rPr lang="vi-VN" b="1">
                <a:latin typeface="Roboto Condensed" panose="020B0604020202020204" charset="0"/>
                <a:ea typeface="Roboto Condensed" panose="020B0604020202020204" charset="0"/>
              </a:rPr>
              <a:t>index.js</a:t>
            </a:r>
            <a:r>
              <a:rPr lang="vi-VN" smtClean="0">
                <a:latin typeface="Roboto Condensed" panose="020B0604020202020204" charset="0"/>
                <a:ea typeface="Roboto Condensed" panose="020B0604020202020204" charset="0"/>
              </a:rPr>
              <a:t> sẽ </a:t>
            </a:r>
            <a:r>
              <a:rPr lang="vi-VN">
                <a:latin typeface="Roboto Condensed" panose="020B0604020202020204" charset="0"/>
                <a:ea typeface="Roboto Condensed" panose="020B0604020202020204" charset="0"/>
              </a:rPr>
              <a:t>được thay thế bằng </a:t>
            </a:r>
            <a:r>
              <a:rPr lang="vi-VN" b="1" smtClean="0">
                <a:latin typeface="Roboto Condensed" panose="020B0604020202020204" charset="0"/>
                <a:ea typeface="Roboto Condensed" panose="020B0604020202020204" charset="0"/>
              </a:rPr>
              <a:t>index.tsx</a:t>
            </a:r>
            <a:endParaRPr lang="en-US" b="1" smtClean="0">
              <a:latin typeface="Roboto Condensed" panose="020B0604020202020204" charset="0"/>
              <a:ea typeface="Roboto Condensed" panose="020B0604020202020204" charset="0"/>
            </a:endParaRPr>
          </a:p>
          <a:p>
            <a:pPr marL="285750" indent="-285750">
              <a:buFont typeface="Arial" panose="020B0604020202020204" pitchFamily="34" charset="0"/>
              <a:buChar char="•"/>
            </a:pPr>
            <a:endParaRPr lang="en-US" b="1">
              <a:latin typeface="Roboto Condensed" panose="020B0604020202020204" charset="0"/>
              <a:ea typeface="Roboto Condensed" panose="020B0604020202020204" charset="0"/>
            </a:endParaRPr>
          </a:p>
          <a:p>
            <a:pPr marL="285750" indent="-285750">
              <a:buFont typeface="Arial" panose="020B0604020202020204" pitchFamily="34" charset="0"/>
              <a:buChar char="•"/>
            </a:pPr>
            <a:endParaRPr lang="en-US" b="1" smtClean="0">
              <a:latin typeface="Roboto Condensed" panose="020B0604020202020204" charset="0"/>
              <a:ea typeface="Roboto Condensed" panose="020B0604020202020204" charset="0"/>
            </a:endParaRPr>
          </a:p>
          <a:p>
            <a:pPr marL="285750" indent="-285750">
              <a:buFont typeface="Arial" panose="020B0604020202020204" pitchFamily="34" charset="0"/>
              <a:buChar char="•"/>
            </a:pPr>
            <a:endParaRPr lang="vi-VN" b="1">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189270722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fontAlgn="base"/>
            <a:r>
              <a:rPr lang="en-US" smtClean="0"/>
              <a:t>2) </a:t>
            </a:r>
            <a:r>
              <a:rPr lang="en-US"/>
              <a:t>Những thay đổi khi dùng Typescrip</a:t>
            </a:r>
          </a:p>
        </p:txBody>
      </p:sp>
      <p:sp>
        <p:nvSpPr>
          <p:cNvPr id="3" name="Rectangle 2"/>
          <p:cNvSpPr/>
          <p:nvPr/>
        </p:nvSpPr>
        <p:spPr>
          <a:xfrm>
            <a:off x="1399309" y="1368353"/>
            <a:ext cx="6511636" cy="738664"/>
          </a:xfrm>
          <a:prstGeom prst="rect">
            <a:avLst/>
          </a:prstGeom>
        </p:spPr>
        <p:txBody>
          <a:bodyPr wrap="square">
            <a:spAutoFit/>
          </a:bodyPr>
          <a:lstStyle/>
          <a:p>
            <a:r>
              <a:rPr lang="vi-VN">
                <a:latin typeface="Roboto Condensed" panose="020B0604020202020204" charset="0"/>
                <a:ea typeface="Roboto Condensed" panose="020B0604020202020204" charset="0"/>
              </a:rPr>
              <a:t>Để xây dựng React với Typescript, chúng ta sẽ phải thực hiện một số thay đổi so với cách truyền thống.</a:t>
            </a:r>
          </a:p>
          <a:p>
            <a:endParaRPr lang="vi-VN">
              <a:latin typeface="Roboto Condensed" panose="020B0604020202020204" charset="0"/>
              <a:ea typeface="Roboto Condensed" panose="020B0604020202020204" charset="0"/>
            </a:endParaRPr>
          </a:p>
        </p:txBody>
      </p:sp>
      <p:sp>
        <p:nvSpPr>
          <p:cNvPr id="5" name="Rectangle 4"/>
          <p:cNvSpPr/>
          <p:nvPr/>
        </p:nvSpPr>
        <p:spPr>
          <a:xfrm>
            <a:off x="1295399" y="3253967"/>
            <a:ext cx="7550727" cy="954107"/>
          </a:xfrm>
          <a:prstGeom prst="rect">
            <a:avLst/>
          </a:prstGeom>
        </p:spPr>
        <p:txBody>
          <a:bodyPr wrap="square">
            <a:spAutoFit/>
          </a:bodyPr>
          <a:lstStyle/>
          <a:p>
            <a:r>
              <a:rPr lang="vi-VN" b="1">
                <a:latin typeface="Roboto Condensed" panose="020B0604020202020204" charset="0"/>
                <a:ea typeface="Roboto Condensed" panose="020B0604020202020204" charset="0"/>
              </a:rPr>
              <a:t>Typescript</a:t>
            </a:r>
            <a:r>
              <a:rPr lang="vi-VN">
                <a:latin typeface="Roboto Condensed" panose="020B0604020202020204" charset="0"/>
                <a:ea typeface="Roboto Condensed" panose="020B0604020202020204" charset="0"/>
              </a:rPr>
              <a:t> có đuôi mở rộng cho file là </a:t>
            </a:r>
            <a:r>
              <a:rPr lang="vi-VN" b="1">
                <a:latin typeface="Roboto Condensed" panose="020B0604020202020204" charset="0"/>
                <a:ea typeface="Roboto Condensed" panose="020B0604020202020204" charset="0"/>
              </a:rPr>
              <a:t>.ts</a:t>
            </a:r>
            <a:r>
              <a:rPr lang="vi-VN">
                <a:latin typeface="Roboto Condensed" panose="020B0604020202020204" charset="0"/>
                <a:ea typeface="Roboto Condensed" panose="020B0604020202020204" charset="0"/>
              </a:rPr>
              <a:t>, có thể vì lý do này mà những file trong dự án </a:t>
            </a:r>
            <a:r>
              <a:rPr lang="vi-VN" b="1">
                <a:latin typeface="Roboto Condensed" panose="020B0604020202020204" charset="0"/>
                <a:ea typeface="Roboto Condensed" panose="020B0604020202020204" charset="0"/>
              </a:rPr>
              <a:t>React</a:t>
            </a:r>
            <a:r>
              <a:rPr lang="vi-VN">
                <a:latin typeface="Roboto Condensed" panose="020B0604020202020204" charset="0"/>
                <a:ea typeface="Roboto Condensed" panose="020B0604020202020204" charset="0"/>
              </a:rPr>
              <a:t> sẽ có đuôi mở rộng là </a:t>
            </a:r>
            <a:r>
              <a:rPr lang="vi-VN" b="1">
                <a:latin typeface="Roboto Condensed" panose="020B0604020202020204" charset="0"/>
                <a:ea typeface="Roboto Condensed" panose="020B0604020202020204" charset="0"/>
              </a:rPr>
              <a:t>.tsx</a:t>
            </a:r>
            <a:r>
              <a:rPr lang="vi-VN">
                <a:latin typeface="Roboto Condensed" panose="020B0604020202020204" charset="0"/>
                <a:ea typeface="Roboto Condensed" panose="020B0604020202020204" charset="0"/>
              </a:rPr>
              <a:t>. Trong những file này, chúng ta sẽ sử dụng những cú pháp của </a:t>
            </a:r>
            <a:r>
              <a:rPr lang="vi-VN" b="1">
                <a:latin typeface="Roboto Condensed" panose="020B0604020202020204" charset="0"/>
                <a:ea typeface="Roboto Condensed" panose="020B0604020202020204" charset="0"/>
              </a:rPr>
              <a:t>Typescript</a:t>
            </a:r>
            <a:r>
              <a:rPr lang="vi-VN">
                <a:latin typeface="Roboto Condensed" panose="020B0604020202020204" charset="0"/>
                <a:ea typeface="Roboto Condensed" panose="020B0604020202020204" charset="0"/>
              </a:rPr>
              <a:t> và </a:t>
            </a:r>
            <a:r>
              <a:rPr lang="vi-VN" b="1">
                <a:latin typeface="Roboto Condensed" panose="020B0604020202020204" charset="0"/>
                <a:ea typeface="Roboto Condensed" panose="020B0604020202020204" charset="0"/>
              </a:rPr>
              <a:t>JSX</a:t>
            </a:r>
            <a:r>
              <a:rPr lang="vi-VN">
                <a:latin typeface="Roboto Condensed" panose="020B0604020202020204" charset="0"/>
                <a:ea typeface="Roboto Condensed" panose="020B0604020202020204" charset="0"/>
              </a:rPr>
              <a:t>. Bạn luôn phải khai báo giá trị </a:t>
            </a:r>
            <a:r>
              <a:rPr lang="vi-VN" b="1">
                <a:latin typeface="Roboto Condensed" panose="020B0604020202020204" charset="0"/>
                <a:ea typeface="Roboto Condensed" panose="020B0604020202020204" charset="0"/>
              </a:rPr>
              <a:t>"jsx": "preserve" </a:t>
            </a:r>
            <a:r>
              <a:rPr lang="vi-VN">
                <a:latin typeface="Roboto Condensed" panose="020B0604020202020204" charset="0"/>
                <a:ea typeface="Roboto Condensed" panose="020B0604020202020204" charset="0"/>
              </a:rPr>
              <a:t>trong file </a:t>
            </a:r>
            <a:r>
              <a:rPr lang="vi-VN" b="1">
                <a:latin typeface="Roboto Condensed" panose="020B0604020202020204" charset="0"/>
                <a:ea typeface="Roboto Condensed" panose="020B0604020202020204" charset="0"/>
              </a:rPr>
              <a:t>tsconfig.json</a:t>
            </a:r>
            <a:r>
              <a:rPr lang="vi-VN">
                <a:latin typeface="Roboto Condensed" panose="020B0604020202020204" charset="0"/>
                <a:ea typeface="Roboto Condensed" panose="020B0604020202020204" charset="0"/>
              </a:rPr>
              <a:t>, việc này được được đặt làm mặc định. Bạn có thể tìm hiểu thêm </a:t>
            </a:r>
            <a:r>
              <a:rPr lang="vi-VN">
                <a:latin typeface="Roboto Condensed" panose="020B0604020202020204" charset="0"/>
                <a:ea typeface="Roboto Condensed" panose="020B0604020202020204" charset="0"/>
                <a:hlinkClick r:id="rId3"/>
              </a:rPr>
              <a:t>tại đây</a:t>
            </a:r>
            <a:r>
              <a:rPr lang="vi-VN">
                <a:latin typeface="Roboto Condensed" panose="020B0604020202020204" charset="0"/>
                <a:ea typeface="Roboto Condensed" panose="020B0604020202020204" charset="0"/>
              </a:rPr>
              <a:t>.</a:t>
            </a:r>
          </a:p>
        </p:txBody>
      </p:sp>
      <p:sp>
        <p:nvSpPr>
          <p:cNvPr id="16" name="Google Shape;200;p33"/>
          <p:cNvSpPr/>
          <p:nvPr/>
        </p:nvSpPr>
        <p:spPr>
          <a:xfrm>
            <a:off x="2339536" y="2080310"/>
            <a:ext cx="1486200" cy="9462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 name="Google Shape;209;p33"/>
          <p:cNvSpPr txBox="1"/>
          <p:nvPr/>
        </p:nvSpPr>
        <p:spPr>
          <a:xfrm>
            <a:off x="2339536" y="2426274"/>
            <a:ext cx="1430700" cy="39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gn="ctr"/>
            <a:r>
              <a:rPr lang="en-US" sz="3200" b="1" smtClean="0">
                <a:solidFill>
                  <a:schemeClr val="lt1"/>
                </a:solidFill>
                <a:latin typeface="Exo 2"/>
                <a:ea typeface="Exo 2"/>
                <a:cs typeface="Exo 2"/>
                <a:sym typeface="Exo 2"/>
              </a:rPr>
              <a:t>.jsx</a:t>
            </a:r>
            <a:endParaRPr sz="3200" b="1">
              <a:solidFill>
                <a:schemeClr val="lt1"/>
              </a:solidFill>
              <a:latin typeface="Exo 2"/>
              <a:ea typeface="Exo 2"/>
              <a:cs typeface="Exo 2"/>
              <a:sym typeface="Exo 2"/>
            </a:endParaRPr>
          </a:p>
        </p:txBody>
      </p:sp>
      <p:sp>
        <p:nvSpPr>
          <p:cNvPr id="19" name="Google Shape;200;p33"/>
          <p:cNvSpPr/>
          <p:nvPr/>
        </p:nvSpPr>
        <p:spPr>
          <a:xfrm>
            <a:off x="5491445" y="2111536"/>
            <a:ext cx="1486200" cy="9462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 name="Google Shape;209;p33"/>
          <p:cNvSpPr txBox="1"/>
          <p:nvPr/>
        </p:nvSpPr>
        <p:spPr>
          <a:xfrm>
            <a:off x="5491445" y="2457500"/>
            <a:ext cx="1430700" cy="39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gn="ctr"/>
            <a:r>
              <a:rPr lang="en-US" sz="3200" b="1" smtClean="0">
                <a:solidFill>
                  <a:schemeClr val="lt1"/>
                </a:solidFill>
                <a:latin typeface="Exo 2"/>
                <a:ea typeface="Exo 2"/>
                <a:cs typeface="Exo 2"/>
                <a:sym typeface="Exo 2"/>
              </a:rPr>
              <a:t> .tsx</a:t>
            </a:r>
            <a:endParaRPr sz="3200" b="1">
              <a:solidFill>
                <a:schemeClr val="lt1"/>
              </a:solidFill>
              <a:latin typeface="Exo 2"/>
              <a:ea typeface="Exo 2"/>
              <a:cs typeface="Exo 2"/>
              <a:sym typeface="Exo 2"/>
            </a:endParaRPr>
          </a:p>
        </p:txBody>
      </p:sp>
      <p:sp>
        <p:nvSpPr>
          <p:cNvPr id="7" name="Right Arrow 6"/>
          <p:cNvSpPr/>
          <p:nvPr/>
        </p:nvSpPr>
        <p:spPr>
          <a:xfrm>
            <a:off x="4281055" y="2279073"/>
            <a:ext cx="789709" cy="539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80723087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fontAlgn="base"/>
            <a:r>
              <a:rPr lang="en-US" smtClean="0"/>
              <a:t>3) </a:t>
            </a:r>
            <a:r>
              <a:rPr lang="en-US"/>
              <a:t>Xây dựng các component</a:t>
            </a:r>
          </a:p>
        </p:txBody>
      </p:sp>
      <p:sp>
        <p:nvSpPr>
          <p:cNvPr id="3" name="Rectangle 2"/>
          <p:cNvSpPr/>
          <p:nvPr/>
        </p:nvSpPr>
        <p:spPr>
          <a:xfrm>
            <a:off x="1316183" y="1098189"/>
            <a:ext cx="6511636" cy="2246769"/>
          </a:xfrm>
          <a:prstGeom prst="rect">
            <a:avLst/>
          </a:prstGeom>
        </p:spPr>
        <p:txBody>
          <a:bodyPr wrap="square">
            <a:spAutoFit/>
          </a:bodyPr>
          <a:lstStyle/>
          <a:p>
            <a:r>
              <a:rPr lang="vi-VN">
                <a:latin typeface="Roboto Condensed" panose="020B0604020202020204" charset="0"/>
                <a:ea typeface="Roboto Condensed" panose="020B0604020202020204" charset="0"/>
              </a:rPr>
              <a:t>Một trong những </a:t>
            </a:r>
            <a:r>
              <a:rPr lang="vi-VN" b="1">
                <a:latin typeface="Roboto Condensed" panose="020B0604020202020204" charset="0"/>
                <a:ea typeface="Roboto Condensed" panose="020B0604020202020204" charset="0"/>
              </a:rPr>
              <a:t>điểm lợi thế lớn nhất </a:t>
            </a:r>
            <a:r>
              <a:rPr lang="vi-VN">
                <a:latin typeface="Roboto Condensed" panose="020B0604020202020204" charset="0"/>
                <a:ea typeface="Roboto Condensed" panose="020B0604020202020204" charset="0"/>
              </a:rPr>
              <a:t>của việc sử dụng </a:t>
            </a:r>
            <a:r>
              <a:rPr lang="vi-VN" b="1">
                <a:latin typeface="Roboto Condensed" panose="020B0604020202020204" charset="0"/>
                <a:ea typeface="Roboto Condensed" panose="020B0604020202020204" charset="0"/>
              </a:rPr>
              <a:t>Typescript</a:t>
            </a:r>
            <a:r>
              <a:rPr lang="vi-VN">
                <a:latin typeface="Roboto Condensed" panose="020B0604020202020204" charset="0"/>
                <a:ea typeface="Roboto Condensed" panose="020B0604020202020204" charset="0"/>
              </a:rPr>
              <a:t> có thể việc </a:t>
            </a:r>
            <a:r>
              <a:rPr lang="vi-VN" b="1">
                <a:latin typeface="Roboto Condensed" panose="020B0604020202020204" charset="0"/>
                <a:ea typeface="Roboto Condensed" panose="020B0604020202020204" charset="0"/>
              </a:rPr>
              <a:t>không phải </a:t>
            </a:r>
            <a:r>
              <a:rPr lang="vi-VN">
                <a:latin typeface="Roboto Condensed" panose="020B0604020202020204" charset="0"/>
                <a:ea typeface="Roboto Condensed" panose="020B0604020202020204" charset="0"/>
              </a:rPr>
              <a:t>sử dụng gói prop-types. Chúng ta sẽ sử dụng các </a:t>
            </a:r>
            <a:r>
              <a:rPr lang="vi-VN" b="1">
                <a:latin typeface="Roboto Condensed" panose="020B0604020202020204" charset="0"/>
                <a:ea typeface="Roboto Condensed" panose="020B0604020202020204" charset="0"/>
              </a:rPr>
              <a:t>đặc điểm </a:t>
            </a:r>
            <a:r>
              <a:rPr lang="vi-VN">
                <a:latin typeface="Roboto Condensed" panose="020B0604020202020204" charset="0"/>
                <a:ea typeface="Roboto Condensed" panose="020B0604020202020204" charset="0"/>
              </a:rPr>
              <a:t>của </a:t>
            </a:r>
            <a:r>
              <a:rPr lang="vi-VN" b="1">
                <a:latin typeface="Roboto Condensed" panose="020B0604020202020204" charset="0"/>
                <a:ea typeface="Roboto Condensed" panose="020B0604020202020204" charset="0"/>
              </a:rPr>
              <a:t>Typescript</a:t>
            </a:r>
            <a:r>
              <a:rPr lang="vi-VN">
                <a:latin typeface="Roboto Condensed" panose="020B0604020202020204" charset="0"/>
                <a:ea typeface="Roboto Condensed" panose="020B0604020202020204" charset="0"/>
              </a:rPr>
              <a:t> để xây dựng và quản lý </a:t>
            </a:r>
            <a:r>
              <a:rPr lang="vi-VN" b="1">
                <a:latin typeface="Roboto Condensed" panose="020B0604020202020204" charset="0"/>
                <a:ea typeface="Roboto Condensed" panose="020B0604020202020204" charset="0"/>
              </a:rPr>
              <a:t>props</a:t>
            </a:r>
            <a:r>
              <a:rPr lang="vi-VN">
                <a:latin typeface="Roboto Condensed" panose="020B0604020202020204" charset="0"/>
                <a:ea typeface="Roboto Condensed" panose="020B0604020202020204" charset="0"/>
              </a:rPr>
              <a:t> và </a:t>
            </a:r>
            <a:r>
              <a:rPr lang="vi-VN" b="1">
                <a:latin typeface="Roboto Condensed" panose="020B0604020202020204" charset="0"/>
                <a:ea typeface="Roboto Condensed" panose="020B0604020202020204" charset="0"/>
              </a:rPr>
              <a:t>state</a:t>
            </a:r>
            <a:r>
              <a:rPr lang="vi-VN">
                <a:latin typeface="Roboto Condensed" panose="020B0604020202020204" charset="0"/>
                <a:ea typeface="Roboto Condensed" panose="020B0604020202020204" charset="0"/>
              </a:rPr>
              <a:t>, nếu bạn làm chủ được vấn đề này, bạn sẽ thấy nó mạnh hơn các phương pháp mặc định của </a:t>
            </a:r>
            <a:r>
              <a:rPr lang="vi-VN" b="1">
                <a:latin typeface="Roboto Condensed" panose="020B0604020202020204" charset="0"/>
                <a:ea typeface="Roboto Condensed" panose="020B0604020202020204" charset="0"/>
              </a:rPr>
              <a:t>React</a:t>
            </a:r>
            <a:r>
              <a:rPr lang="vi-VN">
                <a:latin typeface="Roboto Condensed" panose="020B0604020202020204" charset="0"/>
                <a:ea typeface="Roboto Condensed" panose="020B0604020202020204" charset="0"/>
              </a:rPr>
              <a:t>.</a:t>
            </a:r>
          </a:p>
          <a:p>
            <a:endParaRPr lang="vi-VN">
              <a:latin typeface="Roboto Condensed" panose="020B0604020202020204" charset="0"/>
              <a:ea typeface="Roboto Condensed" panose="020B0604020202020204" charset="0"/>
            </a:endParaRPr>
          </a:p>
          <a:p>
            <a:r>
              <a:rPr lang="vi-VN">
                <a:latin typeface="Roboto Condensed" panose="020B0604020202020204" charset="0"/>
                <a:ea typeface="Roboto Condensed" panose="020B0604020202020204" charset="0"/>
              </a:rPr>
              <a:t>Chúng ta sẽ định nghĩa một </a:t>
            </a:r>
            <a:r>
              <a:rPr lang="vi-VN" b="1">
                <a:latin typeface="Roboto Condensed" panose="020B0604020202020204" charset="0"/>
                <a:ea typeface="Roboto Condensed" panose="020B0604020202020204" charset="0"/>
              </a:rPr>
              <a:t>props</a:t>
            </a:r>
            <a:r>
              <a:rPr lang="vi-VN">
                <a:latin typeface="Roboto Condensed" panose="020B0604020202020204" charset="0"/>
                <a:ea typeface="Roboto Condensed" panose="020B0604020202020204" charset="0"/>
              </a:rPr>
              <a:t> </a:t>
            </a:r>
            <a:r>
              <a:rPr lang="vi-VN" b="1" i="1">
                <a:latin typeface="Roboto Condensed" panose="020B0604020202020204" charset="0"/>
                <a:ea typeface="Roboto Condensed" panose="020B0604020202020204" charset="0"/>
              </a:rPr>
              <a:t>interface</a:t>
            </a:r>
            <a:r>
              <a:rPr lang="vi-VN">
                <a:latin typeface="Roboto Condensed" panose="020B0604020202020204" charset="0"/>
                <a:ea typeface="Roboto Condensed" panose="020B0604020202020204" charset="0"/>
              </a:rPr>
              <a:t> (phương thức của </a:t>
            </a:r>
            <a:r>
              <a:rPr lang="vi-VN" b="1">
                <a:latin typeface="Roboto Condensed" panose="020B0604020202020204" charset="0"/>
                <a:ea typeface="Roboto Condensed" panose="020B0604020202020204" charset="0"/>
              </a:rPr>
              <a:t>Typescript</a:t>
            </a:r>
            <a:r>
              <a:rPr lang="vi-VN">
                <a:latin typeface="Roboto Condensed" panose="020B0604020202020204" charset="0"/>
                <a:ea typeface="Roboto Condensed" panose="020B0604020202020204" charset="0"/>
              </a:rPr>
              <a:t>) cho từng </a:t>
            </a:r>
            <a:r>
              <a:rPr lang="vi-VN" b="1">
                <a:latin typeface="Roboto Condensed" panose="020B0604020202020204" charset="0"/>
                <a:ea typeface="Roboto Condensed" panose="020B0604020202020204" charset="0"/>
              </a:rPr>
              <a:t>component</a:t>
            </a:r>
            <a:r>
              <a:rPr lang="vi-VN">
                <a:latin typeface="Roboto Condensed" panose="020B0604020202020204" charset="0"/>
                <a:ea typeface="Roboto Condensed" panose="020B0604020202020204" charset="0"/>
              </a:rPr>
              <a:t>, nơi mà bạn sẽ truyền các giá trị </a:t>
            </a:r>
            <a:r>
              <a:rPr lang="vi-VN" b="1">
                <a:latin typeface="Roboto Condensed" panose="020B0604020202020204" charset="0"/>
                <a:ea typeface="Roboto Condensed" panose="020B0604020202020204" charset="0"/>
              </a:rPr>
              <a:t>props</a:t>
            </a:r>
            <a:r>
              <a:rPr lang="vi-VN">
                <a:latin typeface="Roboto Condensed" panose="020B0604020202020204" charset="0"/>
                <a:ea typeface="Roboto Condensed" panose="020B0604020202020204" charset="0"/>
              </a:rPr>
              <a:t> khi khởi tạo. Việc này định nghĩa cấu trúc của đối tượng sẽ được truyền vào, bao gồm cả kiểu dữ liệu và các key.</a:t>
            </a:r>
          </a:p>
          <a:p>
            <a:endParaRPr lang="vi-VN">
              <a:latin typeface="Roboto Condensed" panose="020B0604020202020204" charset="0"/>
              <a:ea typeface="Roboto Condensed" panose="020B0604020202020204" charset="0"/>
            </a:endParaRPr>
          </a:p>
          <a:p>
            <a:r>
              <a:rPr lang="vi-VN">
                <a:latin typeface="Roboto Condensed" panose="020B0604020202020204" charset="0"/>
                <a:ea typeface="Roboto Condensed" panose="020B0604020202020204" charset="0"/>
              </a:rPr>
              <a:t>Ngoài ra chúng ta có thể khai báo một </a:t>
            </a:r>
            <a:r>
              <a:rPr lang="vi-VN" b="1" i="1">
                <a:latin typeface="Roboto Condensed" panose="020B0604020202020204" charset="0"/>
                <a:ea typeface="Roboto Condensed" panose="020B0604020202020204" charset="0"/>
              </a:rPr>
              <a:t>interface</a:t>
            </a:r>
            <a:r>
              <a:rPr lang="vi-VN">
                <a:latin typeface="Roboto Condensed" panose="020B0604020202020204" charset="0"/>
                <a:ea typeface="Roboto Condensed" panose="020B0604020202020204" charset="0"/>
              </a:rPr>
              <a:t> cho </a:t>
            </a:r>
            <a:r>
              <a:rPr lang="vi-VN" b="1">
                <a:latin typeface="Roboto Condensed" panose="020B0604020202020204" charset="0"/>
                <a:ea typeface="Roboto Condensed" panose="020B0604020202020204" charset="0"/>
              </a:rPr>
              <a:t>state</a:t>
            </a:r>
            <a:r>
              <a:rPr lang="vi-VN">
                <a:latin typeface="Roboto Condensed" panose="020B0604020202020204" charset="0"/>
                <a:ea typeface="Roboto Condensed" panose="020B0604020202020204" charset="0"/>
              </a:rPr>
              <a:t> của </a:t>
            </a:r>
            <a:r>
              <a:rPr lang="vi-VN" b="1">
                <a:latin typeface="Roboto Condensed" panose="020B0604020202020204" charset="0"/>
                <a:ea typeface="Roboto Condensed" panose="020B0604020202020204" charset="0"/>
              </a:rPr>
              <a:t>components</a:t>
            </a:r>
            <a:r>
              <a:rPr lang="vi-VN">
                <a:latin typeface="Roboto Condensed" panose="020B0604020202020204" charset="0"/>
                <a:ea typeface="Roboto Condensed" panose="020B0604020202020204" charset="0"/>
              </a:rPr>
              <a:t>.</a:t>
            </a:r>
          </a:p>
        </p:txBody>
      </p:sp>
      <p:sp>
        <p:nvSpPr>
          <p:cNvPr id="4" name="Rectangle 3"/>
          <p:cNvSpPr/>
          <p:nvPr/>
        </p:nvSpPr>
        <p:spPr>
          <a:xfrm>
            <a:off x="3218687" y="3420222"/>
            <a:ext cx="3112841" cy="1600438"/>
          </a:xfrm>
          <a:prstGeom prst="rect">
            <a:avLst/>
          </a:prstGeom>
        </p:spPr>
        <p:txBody>
          <a:bodyPr wrap="square">
            <a:spAutoFit/>
          </a:bodyPr>
          <a:lstStyle/>
          <a:p>
            <a:pPr>
              <a:buFont typeface="+mj-lt"/>
              <a:buAutoNum type="arabicPeriod"/>
            </a:pPr>
            <a:r>
              <a:rPr lang="en-US" b="1">
                <a:solidFill>
                  <a:srgbClr val="006699"/>
                </a:solidFill>
                <a:latin typeface="Consolas" panose="020B0609020204030204" pitchFamily="49" charset="0"/>
              </a:rPr>
              <a:t>interface</a:t>
            </a:r>
            <a:r>
              <a:rPr lang="en-US">
                <a:latin typeface="Consolas" panose="020B0609020204030204" pitchFamily="49" charset="0"/>
              </a:rPr>
              <a:t> IProps{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count?: number;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a:t>
            </a:r>
            <a:endParaRPr lang="en-US">
              <a:solidFill>
                <a:srgbClr val="5C5C5C"/>
              </a:solidFill>
              <a:latin typeface="Consolas" panose="020B0609020204030204" pitchFamily="49" charset="0"/>
            </a:endParaRPr>
          </a:p>
          <a:p>
            <a:pPr>
              <a:buFont typeface="+mj-lt"/>
              <a:buAutoNum type="arabicPeriod"/>
            </a:pPr>
            <a:r>
              <a:rPr lang="en-US" b="1">
                <a:solidFill>
                  <a:srgbClr val="006699"/>
                </a:solidFill>
                <a:latin typeface="Consolas" panose="020B0609020204030204" pitchFamily="49" charset="0"/>
              </a:rPr>
              <a:t>interface</a:t>
            </a:r>
            <a:r>
              <a:rPr lang="en-US">
                <a:latin typeface="Consolas" panose="020B0609020204030204" pitchFamily="49" charset="0"/>
              </a:rPr>
              <a:t> IState{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count: number;  </a:t>
            </a:r>
            <a:endParaRPr lang="en-US">
              <a:solidFill>
                <a:srgbClr val="5C5C5C"/>
              </a:solidFill>
              <a:latin typeface="Consolas" panose="020B0609020204030204" pitchFamily="49" charset="0"/>
            </a:endParaRPr>
          </a:p>
          <a:p>
            <a:pPr>
              <a:buFont typeface="+mj-lt"/>
              <a:buAutoNum type="arabicPeriod"/>
            </a:pPr>
            <a:r>
              <a:rPr lang="en-US">
                <a:latin typeface="Consolas" panose="020B0609020204030204" pitchFamily="49" charset="0"/>
              </a:rPr>
              <a:t>}  </a:t>
            </a:r>
            <a:endParaRPr lang="en-US">
              <a:solidFill>
                <a:srgbClr val="5C5C5C"/>
              </a:solidFill>
              <a:latin typeface="Consolas" panose="020B0609020204030204" pitchFamily="49" charset="0"/>
            </a:endParaRPr>
          </a:p>
        </p:txBody>
      </p:sp>
    </p:spTree>
    <p:extLst>
      <p:ext uri="{BB962C8B-B14F-4D97-AF65-F5344CB8AC3E}">
        <p14:creationId xmlns:p14="http://schemas.microsoft.com/office/powerpoint/2010/main" val="227193369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fontAlgn="base"/>
            <a:r>
              <a:rPr lang="en-US" smtClean="0"/>
              <a:t>4) </a:t>
            </a:r>
            <a:r>
              <a:rPr lang="en-US"/>
              <a:t>Function component</a:t>
            </a:r>
            <a:br>
              <a:rPr lang="en-US"/>
            </a:br>
            <a:endParaRPr lang="en-US"/>
          </a:p>
        </p:txBody>
      </p:sp>
      <p:sp>
        <p:nvSpPr>
          <p:cNvPr id="3" name="Rectangle 2"/>
          <p:cNvSpPr/>
          <p:nvPr/>
        </p:nvSpPr>
        <p:spPr>
          <a:xfrm>
            <a:off x="1316183" y="1098189"/>
            <a:ext cx="6511636" cy="1169551"/>
          </a:xfrm>
          <a:prstGeom prst="rect">
            <a:avLst/>
          </a:prstGeom>
        </p:spPr>
        <p:txBody>
          <a:bodyPr wrap="square">
            <a:spAutoFit/>
          </a:bodyPr>
          <a:lstStyle/>
          <a:p>
            <a:r>
              <a:rPr lang="vi-VN">
                <a:latin typeface="Roboto Condensed" panose="020B0604020202020204" charset="0"/>
                <a:ea typeface="Roboto Condensed" panose="020B0604020202020204" charset="0"/>
              </a:rPr>
              <a:t>Để lấy ví dụ cho </a:t>
            </a:r>
            <a:r>
              <a:rPr lang="vi-VN" b="1">
                <a:latin typeface="Roboto Condensed" panose="020B0604020202020204" charset="0"/>
                <a:ea typeface="Roboto Condensed" panose="020B0604020202020204" charset="0"/>
              </a:rPr>
              <a:t>function component </a:t>
            </a:r>
            <a:r>
              <a:rPr lang="vi-VN">
                <a:latin typeface="Roboto Condensed" panose="020B0604020202020204" charset="0"/>
                <a:ea typeface="Roboto Condensed" panose="020B0604020202020204" charset="0"/>
              </a:rPr>
              <a:t>với </a:t>
            </a:r>
            <a:r>
              <a:rPr lang="vi-VN" b="1">
                <a:latin typeface="Roboto Condensed" panose="020B0604020202020204" charset="0"/>
                <a:ea typeface="Roboto Condensed" panose="020B0604020202020204" charset="0"/>
              </a:rPr>
              <a:t>props</a:t>
            </a:r>
            <a:r>
              <a:rPr lang="vi-VN">
                <a:latin typeface="Roboto Condensed" panose="020B0604020202020204" charset="0"/>
                <a:ea typeface="Roboto Condensed" panose="020B0604020202020204" charset="0"/>
              </a:rPr>
              <a:t>, chúng ta sẽ </a:t>
            </a:r>
            <a:r>
              <a:rPr lang="en-US" smtClean="0">
                <a:latin typeface="Roboto Condensed" panose="020B0604020202020204" charset="0"/>
                <a:ea typeface="Roboto Condensed" panose="020B0604020202020204" charset="0"/>
              </a:rPr>
              <a:t>thêm </a:t>
            </a:r>
            <a:r>
              <a:rPr lang="vi-VN" smtClean="0">
                <a:latin typeface="Roboto Condensed" panose="020B0604020202020204" charset="0"/>
                <a:ea typeface="Roboto Condensed" panose="020B0604020202020204" charset="0"/>
              </a:rPr>
              <a:t>thẻ </a:t>
            </a:r>
            <a:r>
              <a:rPr lang="vi-VN">
                <a:latin typeface="Roboto Condensed" panose="020B0604020202020204" charset="0"/>
                <a:ea typeface="Roboto Condensed" panose="020B0604020202020204" charset="0"/>
              </a:rPr>
              <a:t>&lt;Header/&gt; </a:t>
            </a:r>
            <a:r>
              <a:rPr lang="en-US" smtClean="0">
                <a:latin typeface="Roboto Condensed" panose="020B0604020202020204" charset="0"/>
                <a:ea typeface="Roboto Condensed" panose="020B0604020202020204" charset="0"/>
              </a:rPr>
              <a:t>giới thiệu</a:t>
            </a:r>
            <a:r>
              <a:rPr lang="vi-VN" smtClean="0">
                <a:latin typeface="Roboto Condensed" panose="020B0604020202020204" charset="0"/>
                <a:ea typeface="Roboto Condensed" panose="020B0604020202020204" charset="0"/>
              </a:rPr>
              <a:t> </a:t>
            </a:r>
            <a:r>
              <a:rPr lang="vi-VN">
                <a:latin typeface="Roboto Condensed" panose="020B0604020202020204" charset="0"/>
                <a:ea typeface="Roboto Condensed" panose="020B0604020202020204" charset="0"/>
              </a:rPr>
              <a:t>trong file App.tsx </a:t>
            </a:r>
            <a:r>
              <a:rPr lang="en-US" smtClean="0">
                <a:latin typeface="Roboto Condensed" panose="020B0604020202020204" charset="0"/>
                <a:ea typeface="Roboto Condensed" panose="020B0604020202020204" charset="0"/>
              </a:rPr>
              <a:t> </a:t>
            </a:r>
            <a:endParaRPr lang="vi-VN">
              <a:latin typeface="Roboto Condensed" panose="020B0604020202020204" charset="0"/>
              <a:ea typeface="Roboto Condensed" panose="020B0604020202020204" charset="0"/>
            </a:endParaRPr>
          </a:p>
          <a:p>
            <a:endParaRPr lang="vi-VN">
              <a:latin typeface="Roboto Condensed" panose="020B0604020202020204" charset="0"/>
              <a:ea typeface="Roboto Condensed" panose="020B0604020202020204" charset="0"/>
            </a:endParaRPr>
          </a:p>
          <a:p>
            <a:r>
              <a:rPr lang="vi-VN">
                <a:latin typeface="Roboto Condensed" panose="020B0604020202020204" charset="0"/>
                <a:ea typeface="Roboto Condensed" panose="020B0604020202020204" charset="0"/>
              </a:rPr>
              <a:t>Bắt đầu bằng việc tạo file ./src/Header.tsx. function components này sẽ nhận vào một prop với key là name</a:t>
            </a:r>
          </a:p>
        </p:txBody>
      </p:sp>
      <p:sp>
        <p:nvSpPr>
          <p:cNvPr id="2" name="Rectangle 1"/>
          <p:cNvSpPr/>
          <p:nvPr/>
        </p:nvSpPr>
        <p:spPr>
          <a:xfrm>
            <a:off x="2109355" y="2343703"/>
            <a:ext cx="4925291" cy="2292935"/>
          </a:xfrm>
          <a:prstGeom prst="rect">
            <a:avLst/>
          </a:prstGeom>
        </p:spPr>
        <p:txBody>
          <a:bodyPr wrap="square">
            <a:spAutoFit/>
          </a:bodyPr>
          <a:lstStyle/>
          <a:p>
            <a:pPr>
              <a:buFont typeface="+mj-lt"/>
              <a:buAutoNum type="arabicPeriod"/>
            </a:pPr>
            <a:r>
              <a:rPr lang="en-US" sz="1100" b="1">
                <a:solidFill>
                  <a:srgbClr val="006699"/>
                </a:solidFill>
                <a:latin typeface="Consolas" panose="020B0609020204030204" pitchFamily="49" charset="0"/>
              </a:rPr>
              <a:t>import</a:t>
            </a:r>
            <a:r>
              <a:rPr lang="en-US" sz="1100">
                <a:latin typeface="Consolas" panose="020B0609020204030204" pitchFamily="49" charset="0"/>
              </a:rPr>
              <a:t> React from </a:t>
            </a:r>
            <a:r>
              <a:rPr lang="en-US" sz="1100">
                <a:solidFill>
                  <a:srgbClr val="0000FF"/>
                </a:solidFill>
                <a:latin typeface="Consolas" panose="020B0609020204030204" pitchFamily="49" charset="0"/>
              </a:rPr>
              <a:t>'react'</a:t>
            </a:r>
            <a:r>
              <a:rPr lang="en-US" sz="1100">
                <a:latin typeface="Consolas" panose="020B0609020204030204" pitchFamily="49" charset="0"/>
              </a:rPr>
              <a:t>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a:t>
            </a:r>
            <a:endParaRPr lang="en-US" sz="1100">
              <a:solidFill>
                <a:srgbClr val="5C5C5C"/>
              </a:solidFill>
              <a:latin typeface="Consolas" panose="020B0609020204030204" pitchFamily="49" charset="0"/>
            </a:endParaRPr>
          </a:p>
          <a:p>
            <a:pPr>
              <a:buFont typeface="+mj-lt"/>
              <a:buAutoNum type="arabicPeriod"/>
            </a:pPr>
            <a:r>
              <a:rPr lang="en-US" sz="1100" b="1">
                <a:solidFill>
                  <a:srgbClr val="006699"/>
                </a:solidFill>
                <a:latin typeface="Consolas" panose="020B0609020204030204" pitchFamily="49" charset="0"/>
              </a:rPr>
              <a:t>interface</a:t>
            </a:r>
            <a:r>
              <a:rPr lang="en-US" sz="1100">
                <a:latin typeface="Consolas" panose="020B0609020204030204" pitchFamily="49" charset="0"/>
              </a:rPr>
              <a:t> IProps{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name?: string;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a:t>
            </a:r>
            <a:endParaRPr lang="en-US" sz="1100">
              <a:solidFill>
                <a:srgbClr val="5C5C5C"/>
              </a:solidFill>
              <a:latin typeface="Consolas" panose="020B0609020204030204" pitchFamily="49" charset="0"/>
            </a:endParaRPr>
          </a:p>
          <a:p>
            <a:pPr>
              <a:buFont typeface="+mj-lt"/>
              <a:buAutoNum type="arabicPeriod"/>
            </a:pPr>
            <a:r>
              <a:rPr lang="en-US" sz="1100" b="1">
                <a:solidFill>
                  <a:srgbClr val="006699"/>
                </a:solidFill>
                <a:latin typeface="Consolas" panose="020B0609020204030204" pitchFamily="49" charset="0"/>
              </a:rPr>
              <a:t>const</a:t>
            </a:r>
            <a:r>
              <a:rPr lang="en-US" sz="1100">
                <a:latin typeface="Consolas" panose="020B0609020204030204" pitchFamily="49" charset="0"/>
              </a:rPr>
              <a:t> Header: React.FC&lt;IProps&gt; =(props: IProps) =&gt;{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a:t>
            </a:r>
            <a:r>
              <a:rPr lang="en-US" sz="1100" b="1">
                <a:solidFill>
                  <a:srgbClr val="006699"/>
                </a:solidFill>
                <a:latin typeface="Consolas" panose="020B0609020204030204" pitchFamily="49" charset="0"/>
              </a:rPr>
              <a:t>return</a:t>
            </a:r>
            <a:r>
              <a:rPr lang="en-US" sz="1100">
                <a:latin typeface="Consolas" panose="020B0609020204030204" pitchFamily="49" charset="0"/>
              </a:rPr>
              <a:t> &lt;h1&gt;{props.name} ! Wellcome to my project.&lt;/h1&gt;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Header.defaultProps ={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name:</a:t>
            </a:r>
            <a:r>
              <a:rPr lang="en-US" sz="1100">
                <a:solidFill>
                  <a:srgbClr val="0000FF"/>
                </a:solidFill>
                <a:latin typeface="Consolas" panose="020B0609020204030204" pitchFamily="49" charset="0"/>
              </a:rPr>
              <a:t>'Phucnd'</a:t>
            </a:r>
            <a:r>
              <a:rPr lang="en-US" sz="1100">
                <a:latin typeface="Consolas" panose="020B0609020204030204" pitchFamily="49" charset="0"/>
              </a:rPr>
              <a:t>,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a:t>
            </a:r>
            <a:endParaRPr lang="en-US" sz="1100">
              <a:solidFill>
                <a:srgbClr val="5C5C5C"/>
              </a:solidFill>
              <a:latin typeface="Consolas" panose="020B0609020204030204" pitchFamily="49" charset="0"/>
            </a:endParaRPr>
          </a:p>
          <a:p>
            <a:pPr>
              <a:buFont typeface="+mj-lt"/>
              <a:buAutoNum type="arabicPeriod"/>
            </a:pPr>
            <a:r>
              <a:rPr lang="en-US" sz="1100" b="1">
                <a:solidFill>
                  <a:srgbClr val="006699"/>
                </a:solidFill>
                <a:latin typeface="Consolas" panose="020B0609020204030204" pitchFamily="49" charset="0"/>
              </a:rPr>
              <a:t>export</a:t>
            </a:r>
            <a:r>
              <a:rPr lang="en-US" sz="1100">
                <a:latin typeface="Consolas" panose="020B0609020204030204" pitchFamily="49" charset="0"/>
              </a:rPr>
              <a:t> </a:t>
            </a:r>
            <a:r>
              <a:rPr lang="en-US" sz="1100" b="1">
                <a:solidFill>
                  <a:srgbClr val="006699"/>
                </a:solidFill>
                <a:latin typeface="Consolas" panose="020B0609020204030204" pitchFamily="49" charset="0"/>
              </a:rPr>
              <a:t>default</a:t>
            </a:r>
            <a:r>
              <a:rPr lang="en-US" sz="1100">
                <a:latin typeface="Consolas" panose="020B0609020204030204" pitchFamily="49" charset="0"/>
              </a:rPr>
              <a:t> Header; </a:t>
            </a:r>
            <a:endParaRPr lang="en-US" sz="1100">
              <a:solidFill>
                <a:srgbClr val="5C5C5C"/>
              </a:solidFill>
              <a:latin typeface="Consolas" panose="020B0609020204030204" pitchFamily="49" charset="0"/>
            </a:endParaRPr>
          </a:p>
        </p:txBody>
      </p:sp>
    </p:spTree>
    <p:extLst>
      <p:ext uri="{BB962C8B-B14F-4D97-AF65-F5344CB8AC3E}">
        <p14:creationId xmlns:p14="http://schemas.microsoft.com/office/powerpoint/2010/main" val="15478164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r>
              <a:rPr lang="en-US"/>
              <a:t>Typescript </a:t>
            </a:r>
            <a:r>
              <a:rPr lang="en-US" err="1"/>
              <a:t>là</a:t>
            </a:r>
            <a:r>
              <a:rPr lang="en-US"/>
              <a:t> </a:t>
            </a:r>
            <a:r>
              <a:rPr lang="en-US" err="1"/>
              <a:t>gì</a:t>
            </a:r>
            <a:endParaRPr lang="en-US"/>
          </a:p>
        </p:txBody>
      </p:sp>
      <p:sp>
        <p:nvSpPr>
          <p:cNvPr id="176" name="Google Shape;176;p31"/>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cxnSp>
        <p:nvCxnSpPr>
          <p:cNvPr id="177" name="Google Shape;177;p31"/>
          <p:cNvCxnSpPr/>
          <p:nvPr/>
        </p:nvCxnSpPr>
        <p:spPr>
          <a:xfrm>
            <a:off x="0" y="4028275"/>
            <a:ext cx="1561500" cy="0"/>
          </a:xfrm>
          <a:prstGeom prst="straightConnector1">
            <a:avLst/>
          </a:prstGeom>
          <a:noFill/>
          <a:ln w="9525" cap="flat" cmpd="sng">
            <a:solidFill>
              <a:schemeClr val="dk1"/>
            </a:solidFill>
            <a:prstDash val="solid"/>
            <a:round/>
            <a:headEnd type="none" w="med" len="med"/>
            <a:tailEnd type="none" w="med" len="med"/>
          </a:ln>
        </p:spPr>
      </p:cxnSp>
      <p:sp>
        <p:nvSpPr>
          <p:cNvPr id="178" name="Google Shape;178;p31"/>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p>
            <a:pPr marL="0" lvl="0" indent="0"/>
            <a:r>
              <a:rPr lang="vi-VN" b="1"/>
              <a:t>TypeScript</a:t>
            </a:r>
            <a:r>
              <a:rPr lang="vi-VN"/>
              <a:t> là một dự án mã nguồn mở được phát triển bởi </a:t>
            </a:r>
            <a:r>
              <a:rPr lang="vi-VN" b="1"/>
              <a:t>Microsoft</a:t>
            </a:r>
            <a:r>
              <a:rPr lang="vi-VN"/>
              <a:t>. Nó có thể được coi là một phiên bản nâng cao của Javascript bởi việc bổ sung tùy chọn </a:t>
            </a:r>
            <a:r>
              <a:rPr lang="vi-VN" b="1"/>
              <a:t>kiểu tĩnh</a:t>
            </a:r>
            <a:r>
              <a:rPr lang="vi-VN"/>
              <a:t> và </a:t>
            </a:r>
            <a:r>
              <a:rPr lang="vi-VN" b="1"/>
              <a:t>lớp hướng đối tượng</a:t>
            </a:r>
            <a:r>
              <a:rPr lang="vi-VN"/>
              <a:t> mà điều này không có ở Javascript.</a:t>
            </a:r>
            <a:endParaRPr/>
          </a:p>
        </p:txBody>
      </p:sp>
    </p:spTree>
    <p:extLst>
      <p:ext uri="{BB962C8B-B14F-4D97-AF65-F5344CB8AC3E}">
        <p14:creationId xmlns:p14="http://schemas.microsoft.com/office/powerpoint/2010/main" val="59159716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fontAlgn="base"/>
            <a:r>
              <a:rPr lang="en-US"/>
              <a:t>5</a:t>
            </a:r>
            <a:r>
              <a:rPr lang="en-US" smtClean="0"/>
              <a:t>) </a:t>
            </a:r>
            <a:r>
              <a:rPr lang="en-US"/>
              <a:t>Class component</a:t>
            </a:r>
          </a:p>
        </p:txBody>
      </p:sp>
      <p:sp>
        <p:nvSpPr>
          <p:cNvPr id="3" name="Rectangle 2"/>
          <p:cNvSpPr/>
          <p:nvPr/>
        </p:nvSpPr>
        <p:spPr>
          <a:xfrm>
            <a:off x="1620982" y="1098189"/>
            <a:ext cx="6206837" cy="523220"/>
          </a:xfrm>
          <a:prstGeom prst="rect">
            <a:avLst/>
          </a:prstGeom>
        </p:spPr>
        <p:txBody>
          <a:bodyPr wrap="square">
            <a:spAutoFit/>
          </a:bodyPr>
          <a:lstStyle/>
          <a:p>
            <a:r>
              <a:rPr lang="vi-VN">
                <a:latin typeface="Roboto Condensed" panose="020B0604020202020204" charset="0"/>
                <a:ea typeface="Roboto Condensed" panose="020B0604020202020204" charset="0"/>
              </a:rPr>
              <a:t>Để mô tả những nguyên tắc cơ bản của một class component, chúng ta sẽ thêm một thành phần vào nội dung của file App.tsx với việc xử lý một sự kiện đơn giản.</a:t>
            </a:r>
          </a:p>
        </p:txBody>
      </p:sp>
      <p:sp>
        <p:nvSpPr>
          <p:cNvPr id="7" name="Rectangle 6"/>
          <p:cNvSpPr/>
          <p:nvPr/>
        </p:nvSpPr>
        <p:spPr>
          <a:xfrm>
            <a:off x="2197354" y="1767390"/>
            <a:ext cx="5414312" cy="276999"/>
          </a:xfrm>
          <a:prstGeom prst="rect">
            <a:avLst/>
          </a:prstGeom>
        </p:spPr>
        <p:txBody>
          <a:bodyPr wrap="square">
            <a:spAutoFit/>
          </a:bodyPr>
          <a:lstStyle/>
          <a:p>
            <a:r>
              <a:rPr lang="en-US" sz="1200" b="1">
                <a:solidFill>
                  <a:srgbClr val="5C5C5C"/>
                </a:solidFill>
                <a:latin typeface="Consolas" panose="020B0609020204030204" pitchFamily="49" charset="0"/>
              </a:rPr>
              <a:t>Tạo ra file ./</a:t>
            </a:r>
            <a:r>
              <a:rPr lang="en-US" sz="1200" b="1" smtClean="0">
                <a:solidFill>
                  <a:srgbClr val="5C5C5C"/>
                </a:solidFill>
                <a:latin typeface="Consolas" panose="020B0609020204030204" pitchFamily="49" charset="0"/>
              </a:rPr>
              <a:t>src/Counter.tsx </a:t>
            </a:r>
            <a:r>
              <a:rPr lang="en-US" sz="1200" b="1">
                <a:solidFill>
                  <a:srgbClr val="5C5C5C"/>
                </a:solidFill>
                <a:latin typeface="Consolas" panose="020B0609020204030204" pitchFamily="49" charset="0"/>
              </a:rPr>
              <a:t>với nội dung:</a:t>
            </a:r>
          </a:p>
        </p:txBody>
      </p:sp>
      <p:sp>
        <p:nvSpPr>
          <p:cNvPr id="6" name="Rectangle 5"/>
          <p:cNvSpPr/>
          <p:nvPr/>
        </p:nvSpPr>
        <p:spPr>
          <a:xfrm>
            <a:off x="2197354" y="2138999"/>
            <a:ext cx="4749294" cy="2462213"/>
          </a:xfrm>
          <a:prstGeom prst="rect">
            <a:avLst/>
          </a:prstGeom>
        </p:spPr>
        <p:txBody>
          <a:bodyPr wrap="square">
            <a:spAutoFit/>
          </a:bodyPr>
          <a:lstStyle/>
          <a:p>
            <a:pPr>
              <a:buFont typeface="+mj-lt"/>
              <a:buAutoNum type="arabicPeriod"/>
            </a:pPr>
            <a:r>
              <a:rPr lang="en-US" sz="1100" b="1">
                <a:solidFill>
                  <a:srgbClr val="006699"/>
                </a:solidFill>
                <a:latin typeface="Consolas" panose="020B0609020204030204" pitchFamily="49" charset="0"/>
              </a:rPr>
              <a:t>import</a:t>
            </a:r>
            <a:r>
              <a:rPr lang="en-US" sz="1100">
                <a:latin typeface="Consolas" panose="020B0609020204030204" pitchFamily="49" charset="0"/>
              </a:rPr>
              <a:t> * as React from </a:t>
            </a:r>
            <a:r>
              <a:rPr lang="en-US" sz="1100">
                <a:solidFill>
                  <a:srgbClr val="0000FF"/>
                </a:solidFill>
                <a:latin typeface="Consolas" panose="020B0609020204030204" pitchFamily="49" charset="0"/>
              </a:rPr>
              <a:t>'react'</a:t>
            </a:r>
            <a:r>
              <a:rPr lang="en-US" sz="1100">
                <a:latin typeface="Consolas" panose="020B0609020204030204" pitchFamily="49" charset="0"/>
              </a:rPr>
              <a:t>;  </a:t>
            </a:r>
            <a:endParaRPr lang="en-US" sz="1100">
              <a:solidFill>
                <a:srgbClr val="5C5C5C"/>
              </a:solidFill>
              <a:latin typeface="Consolas" panose="020B0609020204030204" pitchFamily="49" charset="0"/>
            </a:endParaRPr>
          </a:p>
          <a:p>
            <a:pPr>
              <a:buFont typeface="+mj-lt"/>
              <a:buAutoNum type="arabicPeriod"/>
            </a:pPr>
            <a:r>
              <a:rPr lang="en-US" sz="1100" b="1">
                <a:solidFill>
                  <a:srgbClr val="006699"/>
                </a:solidFill>
                <a:latin typeface="Consolas" panose="020B0609020204030204" pitchFamily="49" charset="0"/>
              </a:rPr>
              <a:t>interface</a:t>
            </a:r>
            <a:r>
              <a:rPr lang="en-US" sz="1100">
                <a:latin typeface="Consolas" panose="020B0609020204030204" pitchFamily="49" charset="0"/>
              </a:rPr>
              <a:t> IProps {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count?: number;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a:t>
            </a:r>
            <a:endParaRPr lang="en-US" sz="1100">
              <a:solidFill>
                <a:srgbClr val="5C5C5C"/>
              </a:solidFill>
              <a:latin typeface="Consolas" panose="020B0609020204030204" pitchFamily="49" charset="0"/>
            </a:endParaRPr>
          </a:p>
          <a:p>
            <a:pPr>
              <a:buFont typeface="+mj-lt"/>
              <a:buAutoNum type="arabicPeriod"/>
            </a:pPr>
            <a:r>
              <a:rPr lang="en-US" sz="1100" b="1">
                <a:solidFill>
                  <a:srgbClr val="006699"/>
                </a:solidFill>
                <a:latin typeface="Consolas" panose="020B0609020204030204" pitchFamily="49" charset="0"/>
              </a:rPr>
              <a:t>interface</a:t>
            </a:r>
            <a:r>
              <a:rPr lang="en-US" sz="1100">
                <a:latin typeface="Consolas" panose="020B0609020204030204" pitchFamily="49" charset="0"/>
              </a:rPr>
              <a:t> IState {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count: number;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a:t>
            </a:r>
            <a:endParaRPr lang="en-US" sz="1100">
              <a:solidFill>
                <a:srgbClr val="5C5C5C"/>
              </a:solidFill>
              <a:latin typeface="Consolas" panose="020B0609020204030204" pitchFamily="49" charset="0"/>
            </a:endParaRPr>
          </a:p>
          <a:p>
            <a:pPr>
              <a:buFont typeface="+mj-lt"/>
              <a:buAutoNum type="arabicPeriod"/>
            </a:pPr>
            <a:r>
              <a:rPr lang="en-US" sz="1100" b="1">
                <a:solidFill>
                  <a:srgbClr val="006699"/>
                </a:solidFill>
                <a:latin typeface="Consolas" panose="020B0609020204030204" pitchFamily="49" charset="0"/>
              </a:rPr>
              <a:t>class</a:t>
            </a:r>
            <a:r>
              <a:rPr lang="en-US" sz="1100">
                <a:latin typeface="Consolas" panose="020B0609020204030204" pitchFamily="49" charset="0"/>
              </a:rPr>
              <a:t> Counter </a:t>
            </a:r>
            <a:r>
              <a:rPr lang="en-US" sz="1100" b="1">
                <a:solidFill>
                  <a:srgbClr val="006699"/>
                </a:solidFill>
                <a:latin typeface="Consolas" panose="020B0609020204030204" pitchFamily="49" charset="0"/>
              </a:rPr>
              <a:t>extends</a:t>
            </a:r>
            <a:r>
              <a:rPr lang="en-US" sz="1100">
                <a:latin typeface="Consolas" panose="020B0609020204030204" pitchFamily="49" charset="0"/>
              </a:rPr>
              <a:t> React.Component&lt;IProps, IState&gt; {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a:t>
            </a:r>
            <a:r>
              <a:rPr lang="en-US" sz="1100" b="1">
                <a:solidFill>
                  <a:srgbClr val="006699"/>
                </a:solidFill>
                <a:latin typeface="Consolas" panose="020B0609020204030204" pitchFamily="49" charset="0"/>
              </a:rPr>
              <a:t>public</a:t>
            </a:r>
            <a:r>
              <a:rPr lang="en-US" sz="1100">
                <a:latin typeface="Consolas" panose="020B0609020204030204" pitchFamily="49" charset="0"/>
              </a:rPr>
              <a:t> </a:t>
            </a:r>
            <a:r>
              <a:rPr lang="en-US" sz="1100" b="1">
                <a:solidFill>
                  <a:srgbClr val="006699"/>
                </a:solidFill>
                <a:latin typeface="Consolas" panose="020B0609020204030204" pitchFamily="49" charset="0"/>
              </a:rPr>
              <a:t>static</a:t>
            </a:r>
            <a:r>
              <a:rPr lang="en-US" sz="1100">
                <a:latin typeface="Consolas" panose="020B0609020204030204" pitchFamily="49" charset="0"/>
              </a:rPr>
              <a:t> defaultProps: Partial&lt;IProps&gt; = {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count: 0,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a:t>
            </a:r>
            <a:r>
              <a:rPr lang="en-US" sz="1100" b="1">
                <a:solidFill>
                  <a:srgbClr val="006699"/>
                </a:solidFill>
                <a:latin typeface="Consolas" panose="020B0609020204030204" pitchFamily="49" charset="0"/>
              </a:rPr>
              <a:t>public</a:t>
            </a:r>
            <a:r>
              <a:rPr lang="en-US" sz="1100">
                <a:latin typeface="Consolas" panose="020B0609020204030204" pitchFamily="49" charset="0"/>
              </a:rPr>
              <a:t> state: IState = {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count: 0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  </a:t>
            </a:r>
            <a:endParaRPr lang="en-US" sz="1100">
              <a:solidFill>
                <a:srgbClr val="5C5C5C"/>
              </a:solidFill>
              <a:latin typeface="Consolas" panose="020B0609020204030204" pitchFamily="49" charset="0"/>
            </a:endParaRPr>
          </a:p>
        </p:txBody>
      </p:sp>
    </p:spTree>
    <p:extLst>
      <p:ext uri="{BB962C8B-B14F-4D97-AF65-F5344CB8AC3E}">
        <p14:creationId xmlns:p14="http://schemas.microsoft.com/office/powerpoint/2010/main" val="136947173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fontAlgn="base"/>
            <a:r>
              <a:rPr lang="en-US"/>
              <a:t>5</a:t>
            </a:r>
            <a:r>
              <a:rPr lang="en-US" smtClean="0"/>
              <a:t>) </a:t>
            </a:r>
            <a:r>
              <a:rPr lang="en-US"/>
              <a:t>Class component</a:t>
            </a:r>
          </a:p>
        </p:txBody>
      </p:sp>
      <p:sp>
        <p:nvSpPr>
          <p:cNvPr id="8" name="Rectangle 7"/>
          <p:cNvSpPr/>
          <p:nvPr/>
        </p:nvSpPr>
        <p:spPr>
          <a:xfrm>
            <a:off x="2627933" y="1116230"/>
            <a:ext cx="5941104" cy="3647152"/>
          </a:xfrm>
          <a:prstGeom prst="rect">
            <a:avLst/>
          </a:prstGeom>
        </p:spPr>
        <p:txBody>
          <a:bodyPr wrap="square">
            <a:spAutoFit/>
          </a:bodyPr>
          <a:lstStyle/>
          <a:p>
            <a:pPr>
              <a:buFont typeface="+mj-lt"/>
              <a:buAutoNum type="arabicPeriod"/>
            </a:pPr>
            <a:r>
              <a:rPr lang="en-US" sz="1100">
                <a:latin typeface="Consolas" panose="020B0609020204030204" pitchFamily="49" charset="0"/>
              </a:rPr>
              <a:t>    </a:t>
            </a:r>
            <a:r>
              <a:rPr lang="en-US" sz="1100" b="1">
                <a:solidFill>
                  <a:srgbClr val="006699"/>
                </a:solidFill>
                <a:latin typeface="Consolas" panose="020B0609020204030204" pitchFamily="49" charset="0"/>
              </a:rPr>
              <a:t>this</a:t>
            </a:r>
            <a:r>
              <a:rPr lang="en-US" sz="1100">
                <a:latin typeface="Consolas" panose="020B0609020204030204" pitchFamily="49" charset="0"/>
              </a:rPr>
              <a:t>.setState({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count: (</a:t>
            </a:r>
            <a:r>
              <a:rPr lang="en-US" sz="1100" b="1">
                <a:solidFill>
                  <a:srgbClr val="006699"/>
                </a:solidFill>
                <a:latin typeface="Consolas" panose="020B0609020204030204" pitchFamily="49" charset="0"/>
              </a:rPr>
              <a:t>this</a:t>
            </a:r>
            <a:r>
              <a:rPr lang="en-US" sz="1100">
                <a:latin typeface="Consolas" panose="020B0609020204030204" pitchFamily="49" charset="0"/>
              </a:rPr>
              <a:t>.state.count + 1)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a:t>
            </a:r>
            <a:r>
              <a:rPr lang="en-US" sz="1100" b="1">
                <a:solidFill>
                  <a:srgbClr val="006699"/>
                </a:solidFill>
                <a:latin typeface="Consolas" panose="020B0609020204030204" pitchFamily="49" charset="0"/>
              </a:rPr>
              <a:t>public</a:t>
            </a:r>
            <a:r>
              <a:rPr lang="en-US" sz="1100">
                <a:latin typeface="Consolas" panose="020B0609020204030204" pitchFamily="49" charset="0"/>
              </a:rPr>
              <a:t> decrement = () =&gt; {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a:t>
            </a:r>
            <a:r>
              <a:rPr lang="en-US" sz="1100" b="1">
                <a:solidFill>
                  <a:srgbClr val="006699"/>
                </a:solidFill>
                <a:latin typeface="Consolas" panose="020B0609020204030204" pitchFamily="49" charset="0"/>
              </a:rPr>
              <a:t>this</a:t>
            </a:r>
            <a:r>
              <a:rPr lang="en-US" sz="1100">
                <a:latin typeface="Consolas" panose="020B0609020204030204" pitchFamily="49" charset="0"/>
              </a:rPr>
              <a:t>.setState({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count: (</a:t>
            </a:r>
            <a:r>
              <a:rPr lang="en-US" sz="1100" b="1">
                <a:solidFill>
                  <a:srgbClr val="006699"/>
                </a:solidFill>
                <a:latin typeface="Consolas" panose="020B0609020204030204" pitchFamily="49" charset="0"/>
              </a:rPr>
              <a:t>this</a:t>
            </a:r>
            <a:r>
              <a:rPr lang="en-US" sz="1100">
                <a:latin typeface="Consolas" panose="020B0609020204030204" pitchFamily="49" charset="0"/>
              </a:rPr>
              <a:t>.state.count - 1)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  </a:t>
            </a:r>
            <a:endParaRPr lang="en-US" sz="1100">
              <a:solidFill>
                <a:srgbClr val="5C5C5C"/>
              </a:solidFill>
              <a:latin typeface="Consolas" panose="020B0609020204030204" pitchFamily="49" charset="0"/>
            </a:endParaRPr>
          </a:p>
          <a:p>
            <a:pPr>
              <a:buFont typeface="+mj-lt"/>
              <a:buAutoNum type="arabicPeriod"/>
            </a:pPr>
            <a:r>
              <a:rPr lang="en-US" sz="1100" b="1" smtClean="0">
                <a:solidFill>
                  <a:srgbClr val="006699"/>
                </a:solidFill>
                <a:latin typeface="Consolas" panose="020B0609020204030204" pitchFamily="49" charset="0"/>
              </a:rPr>
              <a:t>public</a:t>
            </a:r>
            <a:r>
              <a:rPr lang="en-US" sz="1100" smtClean="0">
                <a:latin typeface="Consolas" panose="020B0609020204030204" pitchFamily="49" charset="0"/>
              </a:rPr>
              <a:t> increment = () =&gt; {  </a:t>
            </a:r>
            <a:endParaRPr lang="en-US" sz="1100" smtClean="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a:t>
            </a:r>
            <a:r>
              <a:rPr lang="en-US" sz="1100" b="1">
                <a:solidFill>
                  <a:srgbClr val="006699"/>
                </a:solidFill>
                <a:latin typeface="Consolas" panose="020B0609020204030204" pitchFamily="49" charset="0"/>
              </a:rPr>
              <a:t>public</a:t>
            </a:r>
            <a:r>
              <a:rPr lang="en-US" sz="1100">
                <a:latin typeface="Consolas" panose="020B0609020204030204" pitchFamily="49" charset="0"/>
              </a:rPr>
              <a:t> render(): React.ReactNode {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a:t>
            </a:r>
            <a:r>
              <a:rPr lang="en-US" sz="1100" b="1">
                <a:solidFill>
                  <a:srgbClr val="006699"/>
                </a:solidFill>
                <a:latin typeface="Consolas" panose="020B0609020204030204" pitchFamily="49" charset="0"/>
              </a:rPr>
              <a:t>return</a:t>
            </a:r>
            <a:r>
              <a:rPr lang="en-US" sz="1100">
                <a:latin typeface="Consolas" panose="020B0609020204030204" pitchFamily="49" charset="0"/>
              </a:rPr>
              <a:t> (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&lt;div&gt;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&lt;h1&gt;{</a:t>
            </a:r>
            <a:r>
              <a:rPr lang="en-US" sz="1100" b="1">
                <a:solidFill>
                  <a:srgbClr val="006699"/>
                </a:solidFill>
                <a:latin typeface="Consolas" panose="020B0609020204030204" pitchFamily="49" charset="0"/>
              </a:rPr>
              <a:t>this</a:t>
            </a:r>
            <a:r>
              <a:rPr lang="en-US" sz="1100">
                <a:latin typeface="Consolas" panose="020B0609020204030204" pitchFamily="49" charset="0"/>
              </a:rPr>
              <a:t>.state.count}&lt;/h1&gt;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&lt;button onClick={</a:t>
            </a:r>
            <a:r>
              <a:rPr lang="en-US" sz="1100" b="1">
                <a:solidFill>
                  <a:srgbClr val="006699"/>
                </a:solidFill>
                <a:latin typeface="Consolas" panose="020B0609020204030204" pitchFamily="49" charset="0"/>
              </a:rPr>
              <a:t>this</a:t>
            </a:r>
            <a:r>
              <a:rPr lang="en-US" sz="1100">
                <a:latin typeface="Consolas" panose="020B0609020204030204" pitchFamily="49" charset="0"/>
              </a:rPr>
              <a:t>.increment}&gt;Increment&lt;/button&gt;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&lt;button onClick={</a:t>
            </a:r>
            <a:r>
              <a:rPr lang="en-US" sz="1100" b="1">
                <a:solidFill>
                  <a:srgbClr val="006699"/>
                </a:solidFill>
                <a:latin typeface="Consolas" panose="020B0609020204030204" pitchFamily="49" charset="0"/>
              </a:rPr>
              <a:t>this</a:t>
            </a:r>
            <a:r>
              <a:rPr lang="en-US" sz="1100">
                <a:latin typeface="Consolas" panose="020B0609020204030204" pitchFamily="49" charset="0"/>
              </a:rPr>
              <a:t>.decrement}&gt;Decrement&lt;/button&gt;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&lt;/div&gt;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a:t>
            </a:r>
            <a:endParaRPr lang="en-US" sz="1100">
              <a:solidFill>
                <a:srgbClr val="5C5C5C"/>
              </a:solidFill>
              <a:latin typeface="Consolas" panose="020B0609020204030204" pitchFamily="49" charset="0"/>
            </a:endParaRPr>
          </a:p>
          <a:p>
            <a:pPr>
              <a:buFont typeface="+mj-lt"/>
              <a:buAutoNum type="arabicPeriod"/>
            </a:pPr>
            <a:r>
              <a:rPr lang="en-US" sz="1100" b="1">
                <a:solidFill>
                  <a:srgbClr val="006699"/>
                </a:solidFill>
                <a:latin typeface="Consolas" panose="020B0609020204030204" pitchFamily="49" charset="0"/>
              </a:rPr>
              <a:t>export</a:t>
            </a:r>
            <a:r>
              <a:rPr lang="en-US" sz="1100">
                <a:latin typeface="Consolas" panose="020B0609020204030204" pitchFamily="49" charset="0"/>
              </a:rPr>
              <a:t> </a:t>
            </a:r>
            <a:r>
              <a:rPr lang="en-US" sz="1100" b="1">
                <a:solidFill>
                  <a:srgbClr val="006699"/>
                </a:solidFill>
                <a:latin typeface="Consolas" panose="020B0609020204030204" pitchFamily="49" charset="0"/>
              </a:rPr>
              <a:t>default</a:t>
            </a:r>
            <a:r>
              <a:rPr lang="en-US" sz="1100">
                <a:latin typeface="Consolas" panose="020B0609020204030204" pitchFamily="49" charset="0"/>
              </a:rPr>
              <a:t> Counter;  </a:t>
            </a:r>
            <a:endParaRPr lang="en-US" sz="1100">
              <a:solidFill>
                <a:srgbClr val="5C5C5C"/>
              </a:solidFill>
              <a:latin typeface="Consolas" panose="020B0609020204030204" pitchFamily="49" charset="0"/>
            </a:endParaRPr>
          </a:p>
        </p:txBody>
      </p:sp>
    </p:spTree>
    <p:extLst>
      <p:ext uri="{BB962C8B-B14F-4D97-AF65-F5344CB8AC3E}">
        <p14:creationId xmlns:p14="http://schemas.microsoft.com/office/powerpoint/2010/main" val="232281813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fontAlgn="base"/>
            <a:r>
              <a:rPr lang="en-US" smtClean="0"/>
              <a:t>6) </a:t>
            </a:r>
            <a:r>
              <a:rPr lang="en-US"/>
              <a:t>Sử dụng Typescript componet cho React app</a:t>
            </a:r>
            <a:br>
              <a:rPr lang="en-US"/>
            </a:br>
            <a:endParaRPr lang="en-US"/>
          </a:p>
        </p:txBody>
      </p:sp>
      <p:sp>
        <p:nvSpPr>
          <p:cNvPr id="3" name="Rectangle 2"/>
          <p:cNvSpPr/>
          <p:nvPr/>
        </p:nvSpPr>
        <p:spPr>
          <a:xfrm>
            <a:off x="1655619" y="1347570"/>
            <a:ext cx="6206837" cy="1384995"/>
          </a:xfrm>
          <a:prstGeom prst="rect">
            <a:avLst/>
          </a:prstGeom>
        </p:spPr>
        <p:txBody>
          <a:bodyPr wrap="square">
            <a:spAutoFit/>
          </a:bodyPr>
          <a:lstStyle/>
          <a:p>
            <a:r>
              <a:rPr lang="vi-VN">
                <a:latin typeface="Roboto Condensed" panose="020B0604020202020204" charset="0"/>
                <a:ea typeface="Roboto Condensed" panose="020B0604020202020204" charset="0"/>
              </a:rPr>
              <a:t>Bên trong file </a:t>
            </a:r>
            <a:r>
              <a:rPr lang="vi-VN" b="1">
                <a:latin typeface="Roboto Condensed" panose="020B0604020202020204" charset="0"/>
                <a:ea typeface="Roboto Condensed" panose="020B0604020202020204" charset="0"/>
              </a:rPr>
              <a:t>App.tsx</a:t>
            </a:r>
            <a:r>
              <a:rPr lang="vi-VN">
                <a:latin typeface="Roboto Condensed" panose="020B0604020202020204" charset="0"/>
                <a:ea typeface="Roboto Condensed" panose="020B0604020202020204" charset="0"/>
              </a:rPr>
              <a:t>, chúng ta sẽ import những </a:t>
            </a:r>
            <a:r>
              <a:rPr lang="vi-VN" b="1">
                <a:latin typeface="Roboto Condensed" panose="020B0604020202020204" charset="0"/>
                <a:ea typeface="Roboto Condensed" panose="020B0604020202020204" charset="0"/>
              </a:rPr>
              <a:t>component</a:t>
            </a:r>
            <a:r>
              <a:rPr lang="vi-VN">
                <a:latin typeface="Roboto Condensed" panose="020B0604020202020204" charset="0"/>
                <a:ea typeface="Roboto Condensed" panose="020B0604020202020204" charset="0"/>
              </a:rPr>
              <a:t> vừa mới tạo ở trên, sửa lại nội dung mặc định của file.</a:t>
            </a:r>
          </a:p>
          <a:p>
            <a:endParaRPr lang="vi-VN">
              <a:latin typeface="Roboto Condensed" panose="020B0604020202020204" charset="0"/>
              <a:ea typeface="Roboto Condensed" panose="020B0604020202020204" charset="0"/>
            </a:endParaRPr>
          </a:p>
          <a:p>
            <a:r>
              <a:rPr lang="vi-VN">
                <a:latin typeface="Roboto Condensed" panose="020B0604020202020204" charset="0"/>
                <a:ea typeface="Roboto Condensed" panose="020B0604020202020204" charset="0"/>
              </a:rPr>
              <a:t>Các giá trị prop name (của Header) </a:t>
            </a:r>
            <a:r>
              <a:rPr lang="vi-VN" smtClean="0">
                <a:latin typeface="Roboto Condensed" panose="020B0604020202020204" charset="0"/>
                <a:ea typeface="Roboto Condensed" panose="020B0604020202020204" charset="0"/>
              </a:rPr>
              <a:t>nên </a:t>
            </a:r>
            <a:r>
              <a:rPr lang="vi-VN">
                <a:latin typeface="Roboto Condensed" panose="020B0604020202020204" charset="0"/>
                <a:ea typeface="Roboto Condensed" panose="020B0604020202020204" charset="0"/>
              </a:rPr>
              <a:t>được gán giá trị có cũng kiểu đã định nghĩa trong component, các giá trị này đều là tùy chọn, chúng ta có thể không cần gán giá trị cho chúng, khi đó </a:t>
            </a:r>
            <a:r>
              <a:rPr lang="vi-VN" b="1">
                <a:latin typeface="Roboto Condensed" panose="020B0604020202020204" charset="0"/>
                <a:ea typeface="Roboto Condensed" panose="020B0604020202020204" charset="0"/>
              </a:rPr>
              <a:t>defaultProps</a:t>
            </a:r>
            <a:r>
              <a:rPr lang="vi-VN">
                <a:latin typeface="Roboto Condensed" panose="020B0604020202020204" charset="0"/>
                <a:ea typeface="Roboto Condensed" panose="020B0604020202020204" charset="0"/>
              </a:rPr>
              <a:t> sẽ được sử dụng.</a:t>
            </a:r>
          </a:p>
        </p:txBody>
      </p:sp>
      <p:sp>
        <p:nvSpPr>
          <p:cNvPr id="4" name="Right Arrow 3"/>
          <p:cNvSpPr/>
          <p:nvPr/>
        </p:nvSpPr>
        <p:spPr>
          <a:xfrm>
            <a:off x="3470564" y="3844636"/>
            <a:ext cx="1752600" cy="1731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21202050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fontAlgn="base"/>
            <a:r>
              <a:rPr lang="en-US" smtClean="0"/>
              <a:t>6) </a:t>
            </a:r>
            <a:r>
              <a:rPr lang="en-US"/>
              <a:t>Sử dụng Typescript componet cho React app</a:t>
            </a:r>
            <a:br>
              <a:rPr lang="en-US"/>
            </a:br>
            <a:endParaRPr lang="en-US"/>
          </a:p>
        </p:txBody>
      </p:sp>
      <p:sp>
        <p:nvSpPr>
          <p:cNvPr id="2" name="Rectangle 1"/>
          <p:cNvSpPr/>
          <p:nvPr/>
        </p:nvSpPr>
        <p:spPr>
          <a:xfrm>
            <a:off x="2154382" y="1157794"/>
            <a:ext cx="5320145" cy="3985706"/>
          </a:xfrm>
          <a:prstGeom prst="rect">
            <a:avLst/>
          </a:prstGeom>
        </p:spPr>
        <p:txBody>
          <a:bodyPr wrap="square">
            <a:spAutoFit/>
          </a:bodyPr>
          <a:lstStyle/>
          <a:p>
            <a:pPr>
              <a:buFont typeface="+mj-lt"/>
              <a:buAutoNum type="arabicPeriod"/>
            </a:pPr>
            <a:r>
              <a:rPr lang="en-US" sz="1100" b="1">
                <a:solidFill>
                  <a:srgbClr val="006699"/>
                </a:solidFill>
                <a:latin typeface="Consolas" panose="020B0609020204030204" pitchFamily="49" charset="0"/>
              </a:rPr>
              <a:t>import</a:t>
            </a:r>
            <a:r>
              <a:rPr lang="en-US" sz="1100">
                <a:latin typeface="Consolas" panose="020B0609020204030204" pitchFamily="49" charset="0"/>
              </a:rPr>
              <a:t> * as React from </a:t>
            </a:r>
            <a:r>
              <a:rPr lang="en-US" sz="1100">
                <a:solidFill>
                  <a:srgbClr val="0000FF"/>
                </a:solidFill>
                <a:latin typeface="Consolas" panose="020B0609020204030204" pitchFamily="49" charset="0"/>
              </a:rPr>
              <a:t>'react'</a:t>
            </a:r>
            <a:r>
              <a:rPr lang="en-US" sz="1100">
                <a:latin typeface="Consolas" panose="020B0609020204030204" pitchFamily="49" charset="0"/>
              </a:rPr>
              <a:t>;  </a:t>
            </a:r>
            <a:endParaRPr lang="en-US" sz="1100">
              <a:solidFill>
                <a:srgbClr val="5C5C5C"/>
              </a:solidFill>
              <a:latin typeface="Consolas" panose="020B0609020204030204" pitchFamily="49" charset="0"/>
            </a:endParaRPr>
          </a:p>
          <a:p>
            <a:pPr>
              <a:buFont typeface="+mj-lt"/>
              <a:buAutoNum type="arabicPeriod"/>
            </a:pPr>
            <a:r>
              <a:rPr lang="en-US" sz="1100" b="1">
                <a:solidFill>
                  <a:srgbClr val="006699"/>
                </a:solidFill>
                <a:latin typeface="Consolas" panose="020B0609020204030204" pitchFamily="49" charset="0"/>
              </a:rPr>
              <a:t>import</a:t>
            </a:r>
            <a:r>
              <a:rPr lang="en-US" sz="1100">
                <a:latin typeface="Consolas" panose="020B0609020204030204" pitchFamily="49" charset="0"/>
              </a:rPr>
              <a:t>  Counter from </a:t>
            </a:r>
            <a:r>
              <a:rPr lang="en-US" sz="1100">
                <a:solidFill>
                  <a:srgbClr val="0000FF"/>
                </a:solidFill>
                <a:latin typeface="Consolas" panose="020B0609020204030204" pitchFamily="49" charset="0"/>
              </a:rPr>
              <a:t>'./Counter'</a:t>
            </a:r>
            <a:r>
              <a:rPr lang="en-US" sz="1100">
                <a:latin typeface="Consolas" panose="020B0609020204030204" pitchFamily="49" charset="0"/>
              </a:rPr>
              <a:t>  </a:t>
            </a:r>
            <a:endParaRPr lang="en-US" sz="1100">
              <a:solidFill>
                <a:srgbClr val="5C5C5C"/>
              </a:solidFill>
              <a:latin typeface="Consolas" panose="020B0609020204030204" pitchFamily="49" charset="0"/>
            </a:endParaRPr>
          </a:p>
          <a:p>
            <a:pPr>
              <a:buFont typeface="+mj-lt"/>
              <a:buAutoNum type="arabicPeriod"/>
            </a:pPr>
            <a:r>
              <a:rPr lang="en-US" sz="1100" b="1">
                <a:solidFill>
                  <a:srgbClr val="006699"/>
                </a:solidFill>
                <a:latin typeface="Consolas" panose="020B0609020204030204" pitchFamily="49" charset="0"/>
              </a:rPr>
              <a:t>import</a:t>
            </a:r>
            <a:r>
              <a:rPr lang="en-US" sz="1100">
                <a:latin typeface="Consolas" panose="020B0609020204030204" pitchFamily="49" charset="0"/>
              </a:rPr>
              <a:t> Header from </a:t>
            </a:r>
            <a:r>
              <a:rPr lang="en-US" sz="1100">
                <a:solidFill>
                  <a:srgbClr val="0000FF"/>
                </a:solidFill>
                <a:latin typeface="Consolas" panose="020B0609020204030204" pitchFamily="49" charset="0"/>
              </a:rPr>
              <a:t>'./Header'</a:t>
            </a:r>
            <a:r>
              <a:rPr lang="en-US" sz="1100">
                <a:latin typeface="Consolas" panose="020B0609020204030204" pitchFamily="49" charset="0"/>
              </a:rPr>
              <a:t>  </a:t>
            </a:r>
            <a:endParaRPr lang="en-US" sz="1100">
              <a:solidFill>
                <a:srgbClr val="5C5C5C"/>
              </a:solidFill>
              <a:latin typeface="Consolas" panose="020B0609020204030204" pitchFamily="49" charset="0"/>
            </a:endParaRPr>
          </a:p>
          <a:p>
            <a:pPr>
              <a:buFont typeface="+mj-lt"/>
              <a:buAutoNum type="arabicPeriod"/>
            </a:pPr>
            <a:r>
              <a:rPr lang="en-US" sz="1100" b="1">
                <a:solidFill>
                  <a:srgbClr val="006699"/>
                </a:solidFill>
                <a:latin typeface="Consolas" panose="020B0609020204030204" pitchFamily="49" charset="0"/>
              </a:rPr>
              <a:t>import</a:t>
            </a:r>
            <a:r>
              <a:rPr lang="en-US" sz="1100">
                <a:latin typeface="Consolas" panose="020B0609020204030204" pitchFamily="49" charset="0"/>
              </a:rPr>
              <a:t> </a:t>
            </a:r>
            <a:r>
              <a:rPr lang="en-US" sz="1100">
                <a:solidFill>
                  <a:srgbClr val="0000FF"/>
                </a:solidFill>
                <a:latin typeface="Consolas" panose="020B0609020204030204" pitchFamily="49" charset="0"/>
              </a:rPr>
              <a:t>'./App.css'</a:t>
            </a:r>
            <a:r>
              <a:rPr lang="en-US" sz="1100">
                <a:latin typeface="Consolas" panose="020B0609020204030204" pitchFamily="49" charset="0"/>
              </a:rPr>
              <a:t>;  </a:t>
            </a:r>
            <a:endParaRPr lang="en-US" sz="1100">
              <a:solidFill>
                <a:srgbClr val="5C5C5C"/>
              </a:solidFill>
              <a:latin typeface="Consolas" panose="020B0609020204030204" pitchFamily="49" charset="0"/>
            </a:endParaRPr>
          </a:p>
          <a:p>
            <a:pPr>
              <a:buFont typeface="+mj-lt"/>
              <a:buAutoNum type="arabicPeriod"/>
            </a:pPr>
            <a:r>
              <a:rPr lang="en-US" sz="1100" b="1">
                <a:solidFill>
                  <a:srgbClr val="006699"/>
                </a:solidFill>
                <a:latin typeface="Consolas" panose="020B0609020204030204" pitchFamily="49" charset="0"/>
              </a:rPr>
              <a:t>import</a:t>
            </a:r>
            <a:r>
              <a:rPr lang="en-US" sz="1100">
                <a:latin typeface="Consolas" panose="020B0609020204030204" pitchFamily="49" charset="0"/>
              </a:rPr>
              <a:t> logo from </a:t>
            </a:r>
            <a:r>
              <a:rPr lang="en-US" sz="1100">
                <a:solidFill>
                  <a:srgbClr val="0000FF"/>
                </a:solidFill>
                <a:latin typeface="Consolas" panose="020B0609020204030204" pitchFamily="49" charset="0"/>
              </a:rPr>
              <a:t>'./logo.svg'</a:t>
            </a:r>
            <a:r>
              <a:rPr lang="en-US" sz="1100">
                <a:latin typeface="Consolas" panose="020B0609020204030204" pitchFamily="49" charset="0"/>
              </a:rPr>
              <a:t>;  </a:t>
            </a:r>
            <a:endParaRPr lang="en-US" sz="1100">
              <a:solidFill>
                <a:srgbClr val="5C5C5C"/>
              </a:solidFill>
              <a:latin typeface="Consolas" panose="020B0609020204030204" pitchFamily="49" charset="0"/>
            </a:endParaRPr>
          </a:p>
          <a:p>
            <a:pPr>
              <a:buFont typeface="+mj-lt"/>
              <a:buAutoNum type="arabicPeriod"/>
            </a:pPr>
            <a:r>
              <a:rPr lang="en-US" sz="1100" b="1">
                <a:solidFill>
                  <a:srgbClr val="006699"/>
                </a:solidFill>
                <a:latin typeface="Consolas" panose="020B0609020204030204" pitchFamily="49" charset="0"/>
              </a:rPr>
              <a:t>class</a:t>
            </a:r>
            <a:r>
              <a:rPr lang="en-US" sz="1100">
                <a:latin typeface="Consolas" panose="020B0609020204030204" pitchFamily="49" charset="0"/>
              </a:rPr>
              <a:t> App </a:t>
            </a:r>
            <a:r>
              <a:rPr lang="en-US" sz="1100" b="1">
                <a:solidFill>
                  <a:srgbClr val="006699"/>
                </a:solidFill>
                <a:latin typeface="Consolas" panose="020B0609020204030204" pitchFamily="49" charset="0"/>
              </a:rPr>
              <a:t>extends</a:t>
            </a:r>
            <a:r>
              <a:rPr lang="en-US" sz="1100">
                <a:latin typeface="Consolas" panose="020B0609020204030204" pitchFamily="49" charset="0"/>
              </a:rPr>
              <a:t> React.Component {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a:t>
            </a:r>
            <a:r>
              <a:rPr lang="en-US" sz="1100" b="1">
                <a:solidFill>
                  <a:srgbClr val="006699"/>
                </a:solidFill>
                <a:latin typeface="Consolas" panose="020B0609020204030204" pitchFamily="49" charset="0"/>
              </a:rPr>
              <a:t>public</a:t>
            </a:r>
            <a:r>
              <a:rPr lang="en-US" sz="1100">
                <a:latin typeface="Consolas" panose="020B0609020204030204" pitchFamily="49" charset="0"/>
              </a:rPr>
              <a:t> render() {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a:t>
            </a:r>
            <a:r>
              <a:rPr lang="en-US" sz="1100" b="1">
                <a:solidFill>
                  <a:srgbClr val="006699"/>
                </a:solidFill>
                <a:latin typeface="Consolas" panose="020B0609020204030204" pitchFamily="49" charset="0"/>
              </a:rPr>
              <a:t>return</a:t>
            </a:r>
            <a:r>
              <a:rPr lang="en-US" sz="1100">
                <a:latin typeface="Consolas" panose="020B0609020204030204" pitchFamily="49" charset="0"/>
              </a:rPr>
              <a:t> (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&lt;div className=</a:t>
            </a:r>
            <a:r>
              <a:rPr lang="en-US" sz="1100">
                <a:solidFill>
                  <a:srgbClr val="0000FF"/>
                </a:solidFill>
                <a:latin typeface="Consolas" panose="020B0609020204030204" pitchFamily="49" charset="0"/>
              </a:rPr>
              <a:t>"App"</a:t>
            </a:r>
            <a:r>
              <a:rPr lang="en-US" sz="1100">
                <a:latin typeface="Consolas" panose="020B0609020204030204" pitchFamily="49" charset="0"/>
              </a:rPr>
              <a:t>&gt;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&lt;header className=</a:t>
            </a:r>
            <a:r>
              <a:rPr lang="en-US" sz="1100">
                <a:solidFill>
                  <a:srgbClr val="0000FF"/>
                </a:solidFill>
                <a:latin typeface="Consolas" panose="020B0609020204030204" pitchFamily="49" charset="0"/>
              </a:rPr>
              <a:t>"App-header"</a:t>
            </a:r>
            <a:r>
              <a:rPr lang="en-US" sz="1100">
                <a:latin typeface="Consolas" panose="020B0609020204030204" pitchFamily="49" charset="0"/>
              </a:rPr>
              <a:t>&gt;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&lt;img src={logo} className=</a:t>
            </a:r>
            <a:r>
              <a:rPr lang="en-US" sz="1100">
                <a:solidFill>
                  <a:srgbClr val="0000FF"/>
                </a:solidFill>
                <a:latin typeface="Consolas" panose="020B0609020204030204" pitchFamily="49" charset="0"/>
              </a:rPr>
              <a:t>"App-logo"</a:t>
            </a:r>
            <a:r>
              <a:rPr lang="en-US" sz="1100">
                <a:latin typeface="Consolas" panose="020B0609020204030204" pitchFamily="49" charset="0"/>
              </a:rPr>
              <a:t> alt=</a:t>
            </a:r>
            <a:r>
              <a:rPr lang="en-US" sz="1100">
                <a:solidFill>
                  <a:srgbClr val="0000FF"/>
                </a:solidFill>
                <a:latin typeface="Consolas" panose="020B0609020204030204" pitchFamily="49" charset="0"/>
              </a:rPr>
              <a:t>"logo"</a:t>
            </a:r>
            <a:r>
              <a:rPr lang="en-US" sz="1100">
                <a:latin typeface="Consolas" panose="020B0609020204030204" pitchFamily="49" charset="0"/>
              </a:rPr>
              <a:t> /&gt;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&lt;</a:t>
            </a:r>
            <a:r>
              <a:rPr lang="en-US" sz="1100" smtClean="0">
                <a:latin typeface="Consolas" panose="020B0609020204030204" pitchFamily="49" charset="0"/>
              </a:rPr>
              <a:t>Header /&gt;</a:t>
            </a:r>
            <a:r>
              <a:rPr lang="en-US" sz="1100">
                <a:latin typeface="Consolas" panose="020B0609020204030204" pitchFamily="49" charset="0"/>
              </a:rPr>
              <a:t>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&lt;/header&gt;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&lt;p className=</a:t>
            </a:r>
            <a:r>
              <a:rPr lang="en-US" sz="1100">
                <a:solidFill>
                  <a:srgbClr val="0000FF"/>
                </a:solidFill>
                <a:latin typeface="Consolas" panose="020B0609020204030204" pitchFamily="49" charset="0"/>
              </a:rPr>
              <a:t>"App-intro"</a:t>
            </a:r>
            <a:r>
              <a:rPr lang="en-US" sz="1100">
                <a:latin typeface="Consolas" panose="020B0609020204030204" pitchFamily="49" charset="0"/>
              </a:rPr>
              <a:t>&gt;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CLICK ME !!!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&lt;/p&gt;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&lt;Counter  /&gt;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&lt;/div&gt;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a:t>
            </a:r>
            <a:endParaRPr lang="en-US" sz="1100">
              <a:solidFill>
                <a:srgbClr val="5C5C5C"/>
              </a:solidFill>
              <a:latin typeface="Consolas" panose="020B0609020204030204" pitchFamily="49" charset="0"/>
            </a:endParaRPr>
          </a:p>
          <a:p>
            <a:pPr>
              <a:buFont typeface="+mj-lt"/>
              <a:buAutoNum type="arabicPeriod"/>
            </a:pPr>
            <a:r>
              <a:rPr lang="en-US" sz="1100">
                <a:latin typeface="Consolas" panose="020B0609020204030204" pitchFamily="49" charset="0"/>
              </a:rPr>
              <a:t>  </a:t>
            </a:r>
            <a:endParaRPr lang="en-US" sz="1100">
              <a:solidFill>
                <a:srgbClr val="5C5C5C"/>
              </a:solidFill>
              <a:latin typeface="Consolas" panose="020B0609020204030204" pitchFamily="49" charset="0"/>
            </a:endParaRPr>
          </a:p>
          <a:p>
            <a:pPr>
              <a:buFont typeface="+mj-lt"/>
              <a:buAutoNum type="arabicPeriod"/>
            </a:pPr>
            <a:r>
              <a:rPr lang="en-US" sz="1100" b="1">
                <a:solidFill>
                  <a:srgbClr val="006699"/>
                </a:solidFill>
                <a:latin typeface="Consolas" panose="020B0609020204030204" pitchFamily="49" charset="0"/>
              </a:rPr>
              <a:t>export</a:t>
            </a:r>
            <a:r>
              <a:rPr lang="en-US" sz="1100">
                <a:latin typeface="Consolas" panose="020B0609020204030204" pitchFamily="49" charset="0"/>
              </a:rPr>
              <a:t> </a:t>
            </a:r>
            <a:r>
              <a:rPr lang="en-US" sz="1100" b="1">
                <a:solidFill>
                  <a:srgbClr val="006699"/>
                </a:solidFill>
                <a:latin typeface="Consolas" panose="020B0609020204030204" pitchFamily="49" charset="0"/>
              </a:rPr>
              <a:t>default</a:t>
            </a:r>
            <a:r>
              <a:rPr lang="en-US" sz="1100">
                <a:latin typeface="Consolas" panose="020B0609020204030204" pitchFamily="49" charset="0"/>
              </a:rPr>
              <a:t> App;  </a:t>
            </a:r>
            <a:endParaRPr lang="en-US" sz="1100">
              <a:solidFill>
                <a:srgbClr val="5C5C5C"/>
              </a:solidFill>
              <a:latin typeface="Consolas" panose="020B0609020204030204" pitchFamily="49" charset="0"/>
            </a:endParaRPr>
          </a:p>
        </p:txBody>
      </p:sp>
    </p:spTree>
    <p:extLst>
      <p:ext uri="{BB962C8B-B14F-4D97-AF65-F5344CB8AC3E}">
        <p14:creationId xmlns:p14="http://schemas.microsoft.com/office/powerpoint/2010/main" val="263807017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268;p38"/>
          <p:cNvSpPr txBox="1">
            <a:spLocks noGrp="1"/>
          </p:cNvSpPr>
          <p:nvPr>
            <p:ph type="ctrTitle"/>
          </p:nvPr>
        </p:nvSpPr>
        <p:spPr>
          <a:xfrm>
            <a:off x="1719433" y="217644"/>
            <a:ext cx="5214300" cy="946200"/>
          </a:xfrm>
          <a:prstGeom prst="rect">
            <a:avLst/>
          </a:prstGeom>
        </p:spPr>
        <p:txBody>
          <a:bodyPr spcFirstLastPara="1" wrap="square" lIns="91425" tIns="91425" rIns="91425" bIns="91425" anchor="t" anchorCtr="0">
            <a:noAutofit/>
          </a:bodyPr>
          <a:lstStyle/>
          <a:p>
            <a:pPr fontAlgn="base"/>
            <a:r>
              <a:rPr lang="en-US" smtClean="0"/>
              <a:t>7) Application</a:t>
            </a:r>
            <a:endParaRPr lang="en-US"/>
          </a:p>
        </p:txBody>
      </p:sp>
      <p:grpSp>
        <p:nvGrpSpPr>
          <p:cNvPr id="11" name="Google Shape;566;p50"/>
          <p:cNvGrpSpPr/>
          <p:nvPr/>
        </p:nvGrpSpPr>
        <p:grpSpPr>
          <a:xfrm>
            <a:off x="929049" y="830054"/>
            <a:ext cx="6808715" cy="4032891"/>
            <a:chOff x="238125" y="1676700"/>
            <a:chExt cx="2045650" cy="1779275"/>
          </a:xfrm>
        </p:grpSpPr>
        <p:sp>
          <p:nvSpPr>
            <p:cNvPr id="12" name="Google Shape;567;p50"/>
            <p:cNvSpPr/>
            <p:nvPr/>
          </p:nvSpPr>
          <p:spPr>
            <a:xfrm>
              <a:off x="1006875" y="3190025"/>
              <a:ext cx="508150" cy="247100"/>
            </a:xfrm>
            <a:custGeom>
              <a:avLst/>
              <a:gdLst/>
              <a:ahLst/>
              <a:cxnLst/>
              <a:rect l="l" t="t" r="r" b="b"/>
              <a:pathLst>
                <a:path w="20326" h="9884" extrusionOk="0">
                  <a:moveTo>
                    <a:pt x="2967" y="0"/>
                  </a:moveTo>
                  <a:lnTo>
                    <a:pt x="0" y="9884"/>
                  </a:lnTo>
                  <a:lnTo>
                    <a:pt x="20325" y="9884"/>
                  </a:lnTo>
                  <a:lnTo>
                    <a:pt x="173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68;p50"/>
            <p:cNvSpPr/>
            <p:nvPr/>
          </p:nvSpPr>
          <p:spPr>
            <a:xfrm>
              <a:off x="1021625" y="3190025"/>
              <a:ext cx="452425" cy="197525"/>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69;p50"/>
            <p:cNvSpPr/>
            <p:nvPr/>
          </p:nvSpPr>
          <p:spPr>
            <a:xfrm>
              <a:off x="968750" y="3417450"/>
              <a:ext cx="584375" cy="38525"/>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70;p50"/>
            <p:cNvSpPr/>
            <p:nvPr/>
          </p:nvSpPr>
          <p:spPr>
            <a:xfrm>
              <a:off x="238125" y="1777900"/>
              <a:ext cx="2045650" cy="1461300"/>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71;p50"/>
            <p:cNvSpPr/>
            <p:nvPr/>
          </p:nvSpPr>
          <p:spPr>
            <a:xfrm>
              <a:off x="238125" y="1676700"/>
              <a:ext cx="2045650" cy="1390400"/>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72;p50"/>
            <p:cNvSpPr/>
            <p:nvPr/>
          </p:nvSpPr>
          <p:spPr>
            <a:xfrm>
              <a:off x="346300" y="1773800"/>
              <a:ext cx="1829300" cy="1140050"/>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73;p50"/>
            <p:cNvSpPr/>
            <p:nvPr/>
          </p:nvSpPr>
          <p:spPr>
            <a:xfrm>
              <a:off x="1244550" y="1708650"/>
              <a:ext cx="28700" cy="24925"/>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rgbClr val="363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8412" y="1023481"/>
            <a:ext cx="6115181" cy="2620792"/>
          </a:xfrm>
          <a:prstGeom prst="rect">
            <a:avLst/>
          </a:prstGeom>
        </p:spPr>
      </p:pic>
    </p:spTree>
    <p:extLst>
      <p:ext uri="{BB962C8B-B14F-4D97-AF65-F5344CB8AC3E}">
        <p14:creationId xmlns:p14="http://schemas.microsoft.com/office/powerpoint/2010/main" val="370826136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8" name="Google Shape;598;p51"/>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597" name="Google Shape;597;p51"/>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Does anyone have any questions?</a:t>
            </a:r>
            <a:endParaRPr/>
          </a:p>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Clr>
                <a:schemeClr val="dk1"/>
              </a:buClr>
              <a:buSzPts val="1100"/>
              <a:buFont typeface="Arial"/>
              <a:buNone/>
            </a:pPr>
            <a:r>
              <a:rPr lang="en-US" smtClean="0"/>
              <a:t>P</a:t>
            </a:r>
            <a:r>
              <a:rPr lang="en" smtClean="0"/>
              <a:t>hucnd.zit@gmail.com </a:t>
            </a:r>
            <a:r>
              <a:rPr lang="en-US" smtClean="0"/>
              <a:t> </a:t>
            </a:r>
            <a:endParaRPr/>
          </a:p>
          <a:p>
            <a:pPr marL="0" lvl="0" indent="0"/>
            <a:r>
              <a:rPr lang="en-US">
                <a:hlinkClick r:id="rId3"/>
              </a:rPr>
              <a:t>https://dinhphuc.github.io</a:t>
            </a:r>
            <a:endParaRPr/>
          </a:p>
        </p:txBody>
      </p:sp>
      <p:cxnSp>
        <p:nvCxnSpPr>
          <p:cNvPr id="599" name="Google Shape;599;p51"/>
          <p:cNvCxnSpPr/>
          <p:nvPr/>
        </p:nvCxnSpPr>
        <p:spPr>
          <a:xfrm rot="10800000">
            <a:off x="8156400" y="630088"/>
            <a:ext cx="1236300" cy="0"/>
          </a:xfrm>
          <a:prstGeom prst="straightConnector1">
            <a:avLst/>
          </a:prstGeom>
          <a:noFill/>
          <a:ln w="9525" cap="flat" cmpd="sng">
            <a:solidFill>
              <a:schemeClr val="dk2"/>
            </a:solidFill>
            <a:prstDash val="solid"/>
            <a:round/>
            <a:headEnd type="none" w="med" len="med"/>
            <a:tailEnd type="none" w="med" len="med"/>
          </a:ln>
        </p:spPr>
      </p:cxnSp>
      <p:grpSp>
        <p:nvGrpSpPr>
          <p:cNvPr id="600" name="Google Shape;600;p51"/>
          <p:cNvGrpSpPr/>
          <p:nvPr/>
        </p:nvGrpSpPr>
        <p:grpSpPr>
          <a:xfrm>
            <a:off x="8090523" y="808178"/>
            <a:ext cx="279476" cy="279476"/>
            <a:chOff x="1379798" y="1723250"/>
            <a:chExt cx="397887" cy="397887"/>
          </a:xfrm>
        </p:grpSpPr>
        <p:sp>
          <p:nvSpPr>
            <p:cNvPr id="601" name="Google Shape;601;p5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 name="Google Shape;605;p51"/>
          <p:cNvGrpSpPr/>
          <p:nvPr/>
        </p:nvGrpSpPr>
        <p:grpSpPr>
          <a:xfrm>
            <a:off x="7341818" y="808178"/>
            <a:ext cx="279490" cy="279476"/>
            <a:chOff x="266768" y="1721375"/>
            <a:chExt cx="397907" cy="397887"/>
          </a:xfrm>
        </p:grpSpPr>
        <p:sp>
          <p:nvSpPr>
            <p:cNvPr id="606" name="Google Shape;606;p5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 name="Google Shape;608;p51"/>
          <p:cNvGrpSpPr/>
          <p:nvPr/>
        </p:nvGrpSpPr>
        <p:grpSpPr>
          <a:xfrm>
            <a:off x="7716184" y="808178"/>
            <a:ext cx="279461" cy="279476"/>
            <a:chOff x="864491" y="1723250"/>
            <a:chExt cx="397866" cy="397887"/>
          </a:xfrm>
        </p:grpSpPr>
        <p:sp>
          <p:nvSpPr>
            <p:cNvPr id="609" name="Google Shape;609;p5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12" name="Google Shape;612;p51"/>
          <p:cNvCxnSpPr/>
          <p:nvPr/>
        </p:nvCxnSpPr>
        <p:spPr>
          <a:xfrm rot="10800000">
            <a:off x="-125" y="4765850"/>
            <a:ext cx="9585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52"/>
          <p:cNvSpPr txBox="1"/>
          <p:nvPr/>
        </p:nvSpPr>
        <p:spPr>
          <a:xfrm>
            <a:off x="2903987" y="1299050"/>
            <a:ext cx="4186623" cy="2886900"/>
          </a:xfrm>
          <a:prstGeom prst="rect">
            <a:avLst/>
          </a:prstGeom>
          <a:noFill/>
          <a:ln>
            <a:noFill/>
          </a:ln>
        </p:spPr>
        <p:txBody>
          <a:bodyPr spcFirstLastPara="1" wrap="square" lIns="91425" tIns="91425" rIns="91425" bIns="91425" anchor="ctr" anchorCtr="0">
            <a:noAutofit/>
          </a:bodyPr>
          <a:lstStyle/>
          <a:p>
            <a:pPr marL="241300" lvl="0" indent="-196850">
              <a:lnSpc>
                <a:spcPct val="115000"/>
              </a:lnSpc>
              <a:spcBef>
                <a:spcPts val="1600"/>
              </a:spcBef>
              <a:buClr>
                <a:schemeClr val="dk1"/>
              </a:buClr>
              <a:buSzPts val="1100"/>
              <a:buFont typeface="Roboto Condensed Light"/>
              <a:buChar char="■"/>
            </a:pPr>
            <a:r>
              <a:rPr lang="en-US" sz="1100" smtClean="0">
                <a:solidFill>
                  <a:schemeClr val="dk1"/>
                </a:solidFill>
                <a:uFill>
                  <a:noFill/>
                </a:uFill>
                <a:latin typeface="Roboto Condensed Light"/>
                <a:ea typeface="Roboto Condensed Light"/>
                <a:cs typeface="Roboto Condensed Light"/>
                <a:sym typeface="Roboto Condensed Light"/>
                <a:hlinkClick r:id="rId3"/>
              </a:rPr>
              <a:t>Using </a:t>
            </a:r>
            <a:r>
              <a:rPr lang="en-US" sz="1100">
                <a:solidFill>
                  <a:schemeClr val="dk1"/>
                </a:solidFill>
                <a:uFill>
                  <a:noFill/>
                </a:uFill>
                <a:latin typeface="Roboto Condensed Light"/>
                <a:ea typeface="Roboto Condensed Light"/>
                <a:cs typeface="Roboto Condensed Light"/>
                <a:sym typeface="Roboto Condensed Light"/>
                <a:hlinkClick r:id="rId3"/>
              </a:rPr>
              <a:t>TypeScript with React</a:t>
            </a:r>
            <a:endParaRPr sz="1100">
              <a:solidFill>
                <a:schemeClr val="dk1"/>
              </a:solidFill>
              <a:latin typeface="Roboto Condensed Light"/>
              <a:ea typeface="Roboto Condensed Light"/>
              <a:cs typeface="Roboto Condensed Light"/>
              <a:sym typeface="Roboto Condensed Light"/>
            </a:endParaRPr>
          </a:p>
          <a:p>
            <a:pPr marL="241300" lvl="0" indent="-196850">
              <a:lnSpc>
                <a:spcPct val="115000"/>
              </a:lnSpc>
              <a:spcBef>
                <a:spcPts val="300"/>
              </a:spcBef>
              <a:buClr>
                <a:schemeClr val="dk1"/>
              </a:buClr>
              <a:buSzPts val="1100"/>
              <a:buFont typeface="Roboto Condensed Light"/>
              <a:buChar char="■"/>
            </a:pPr>
            <a:r>
              <a:rPr lang="en-US" sz="1100" smtClean="0">
                <a:solidFill>
                  <a:schemeClr val="dk1"/>
                </a:solidFill>
                <a:uFill>
                  <a:noFill/>
                </a:uFill>
                <a:latin typeface="Roboto Condensed Light"/>
                <a:ea typeface="Roboto Condensed Light"/>
                <a:cs typeface="Roboto Condensed Light"/>
                <a:sym typeface="Roboto Condensed Light"/>
                <a:hlinkClick r:id="rId4"/>
              </a:rPr>
              <a:t>Why </a:t>
            </a:r>
            <a:r>
              <a:rPr lang="en-US" sz="1100">
                <a:solidFill>
                  <a:schemeClr val="dk1"/>
                </a:solidFill>
                <a:uFill>
                  <a:noFill/>
                </a:uFill>
                <a:latin typeface="Roboto Condensed Light"/>
                <a:ea typeface="Roboto Condensed Light"/>
                <a:cs typeface="Roboto Condensed Light"/>
                <a:sym typeface="Roboto Condensed Light"/>
                <a:hlinkClick r:id="rId4"/>
              </a:rPr>
              <a:t>and How to use TypeScript in your React App?</a:t>
            </a:r>
            <a:endParaRPr sz="1100" smtClean="0">
              <a:solidFill>
                <a:schemeClr val="dk1"/>
              </a:solidFill>
              <a:latin typeface="Roboto Condensed Light"/>
              <a:ea typeface="Roboto Condensed Light"/>
              <a:cs typeface="Roboto Condensed Light"/>
              <a:sym typeface="Roboto Condensed Light"/>
            </a:endParaRPr>
          </a:p>
          <a:p>
            <a:pPr marL="241300" lvl="0" indent="-196850">
              <a:lnSpc>
                <a:spcPct val="115000"/>
              </a:lnSpc>
              <a:spcBef>
                <a:spcPts val="300"/>
              </a:spcBef>
              <a:buClr>
                <a:schemeClr val="dk1"/>
              </a:buClr>
              <a:buSzPts val="1100"/>
              <a:buFont typeface="Roboto Condensed Light"/>
              <a:buChar char="■"/>
            </a:pPr>
            <a:r>
              <a:rPr lang="en-US" sz="1100">
                <a:solidFill>
                  <a:schemeClr val="dk1"/>
                </a:solidFill>
                <a:uFill>
                  <a:noFill/>
                </a:uFill>
                <a:latin typeface="Roboto Condensed Light"/>
                <a:ea typeface="Roboto Condensed Light"/>
                <a:cs typeface="Roboto Condensed Light"/>
                <a:sym typeface="Roboto Condensed Light"/>
                <a:hlinkClick r:id="rId5"/>
              </a:rPr>
              <a:t>Is React TypeScript a Good Combination</a:t>
            </a:r>
            <a:r>
              <a:rPr lang="en-US" sz="1100" smtClean="0">
                <a:solidFill>
                  <a:schemeClr val="dk1"/>
                </a:solidFill>
                <a:uFill>
                  <a:noFill/>
                </a:uFill>
                <a:latin typeface="Roboto Condensed Light"/>
                <a:ea typeface="Roboto Condensed Light"/>
                <a:cs typeface="Roboto Condensed Light"/>
                <a:sym typeface="Roboto Condensed Light"/>
                <a:hlinkClick r:id="rId5"/>
              </a:rPr>
              <a:t>?</a:t>
            </a:r>
            <a:endParaRPr sz="1000">
              <a:solidFill>
                <a:schemeClr val="dk1"/>
              </a:solidFill>
              <a:latin typeface="Roboto Condensed Light"/>
              <a:ea typeface="Roboto Condensed Light"/>
              <a:cs typeface="Roboto Condensed Light"/>
              <a:sym typeface="Roboto Condensed Light"/>
            </a:endParaRPr>
          </a:p>
          <a:p>
            <a:pPr marL="241300" lvl="0" indent="-196850">
              <a:lnSpc>
                <a:spcPct val="115000"/>
              </a:lnSpc>
              <a:spcBef>
                <a:spcPts val="300"/>
              </a:spcBef>
              <a:buClr>
                <a:schemeClr val="dk1"/>
              </a:buClr>
              <a:buSzPts val="1100"/>
              <a:buFont typeface="Roboto Condensed Light"/>
              <a:buChar char="■"/>
            </a:pPr>
            <a:r>
              <a:rPr lang="en-US" sz="1100">
                <a:solidFill>
                  <a:schemeClr val="dk1"/>
                </a:solidFill>
                <a:uFill>
                  <a:noFill/>
                </a:uFill>
                <a:latin typeface="Roboto Condensed Light"/>
                <a:ea typeface="Roboto Condensed Light"/>
                <a:cs typeface="Roboto Condensed Light"/>
                <a:sym typeface="Roboto Condensed Light"/>
                <a:hlinkClick r:id="rId6"/>
              </a:rPr>
              <a:t>Xây dựng ứng dụng bằng React sử dụng </a:t>
            </a:r>
            <a:r>
              <a:rPr lang="en-US" sz="1100" smtClean="0">
                <a:solidFill>
                  <a:schemeClr val="dk1"/>
                </a:solidFill>
                <a:uFill>
                  <a:noFill/>
                </a:uFill>
                <a:latin typeface="Roboto Condensed Light"/>
                <a:ea typeface="Roboto Condensed Light"/>
                <a:cs typeface="Roboto Condensed Light"/>
                <a:sym typeface="Roboto Condensed Light"/>
                <a:hlinkClick r:id="rId6"/>
              </a:rPr>
              <a:t>Typescript</a:t>
            </a:r>
            <a:endParaRPr lang="en-US" sz="1100" smtClean="0">
              <a:solidFill>
                <a:schemeClr val="dk1"/>
              </a:solidFill>
              <a:uFill>
                <a:noFill/>
              </a:uFill>
              <a:latin typeface="Roboto Condensed Light"/>
              <a:ea typeface="Roboto Condensed Light"/>
              <a:cs typeface="Roboto Condensed Light"/>
              <a:sym typeface="Roboto Condensed Light"/>
            </a:endParaRPr>
          </a:p>
          <a:p>
            <a:pPr marL="241300" lvl="0" indent="-196850">
              <a:lnSpc>
                <a:spcPct val="115000"/>
              </a:lnSpc>
              <a:spcBef>
                <a:spcPts val="300"/>
              </a:spcBef>
              <a:buClr>
                <a:schemeClr val="dk1"/>
              </a:buClr>
              <a:buSzPts val="1100"/>
              <a:buFont typeface="Roboto Condensed Light"/>
              <a:buChar char="■"/>
            </a:pPr>
            <a:r>
              <a:rPr lang="en-US" sz="1100">
                <a:solidFill>
                  <a:schemeClr val="dk1"/>
                </a:solidFill>
                <a:uFill>
                  <a:noFill/>
                </a:uFill>
                <a:latin typeface="Roboto Condensed Light"/>
                <a:ea typeface="Roboto Condensed Light"/>
                <a:cs typeface="Roboto Condensed Light"/>
                <a:sym typeface="Roboto Condensed Light"/>
                <a:hlinkClick r:id="rId7"/>
              </a:rPr>
              <a:t>TypeScript so với </a:t>
            </a:r>
            <a:r>
              <a:rPr lang="en-US" sz="1100" smtClean="0">
                <a:solidFill>
                  <a:schemeClr val="dk1"/>
                </a:solidFill>
                <a:uFill>
                  <a:noFill/>
                </a:uFill>
                <a:latin typeface="Roboto Condensed Light"/>
                <a:ea typeface="Roboto Condensed Light"/>
                <a:cs typeface="Roboto Condensed Light"/>
                <a:sym typeface="Roboto Condensed Light"/>
                <a:hlinkClick r:id="rId7"/>
              </a:rPr>
              <a:t>JavaScript</a:t>
            </a:r>
            <a:endParaRPr lang="en-US" sz="1100" smtClean="0">
              <a:solidFill>
                <a:schemeClr val="dk1"/>
              </a:solidFill>
              <a:uFill>
                <a:noFill/>
              </a:uFill>
              <a:latin typeface="Roboto Condensed Light"/>
              <a:ea typeface="Roboto Condensed Light"/>
              <a:cs typeface="Roboto Condensed Light"/>
              <a:sym typeface="Roboto Condensed Light"/>
            </a:endParaRPr>
          </a:p>
          <a:p>
            <a:pPr marL="241300" lvl="0" indent="-196850">
              <a:lnSpc>
                <a:spcPct val="115000"/>
              </a:lnSpc>
              <a:spcBef>
                <a:spcPts val="300"/>
              </a:spcBef>
              <a:buClr>
                <a:schemeClr val="dk1"/>
              </a:buClr>
              <a:buSzPts val="1100"/>
              <a:buFont typeface="Roboto Condensed Light"/>
              <a:buChar char="■"/>
            </a:pPr>
            <a:r>
              <a:rPr lang="en-US" sz="1100">
                <a:solidFill>
                  <a:schemeClr val="dk1"/>
                </a:solidFill>
                <a:uFill>
                  <a:noFill/>
                </a:uFill>
                <a:latin typeface="Roboto Condensed Light"/>
                <a:ea typeface="Roboto Condensed Light"/>
                <a:cs typeface="Roboto Condensed Light"/>
                <a:sym typeface="Roboto Condensed Light"/>
                <a:hlinkClick r:id="rId8"/>
              </a:rPr>
              <a:t>Getting started with </a:t>
            </a:r>
            <a:r>
              <a:rPr lang="en-US" sz="1100" smtClean="0">
                <a:solidFill>
                  <a:schemeClr val="dk1"/>
                </a:solidFill>
                <a:uFill>
                  <a:noFill/>
                </a:uFill>
                <a:latin typeface="Roboto Condensed Light"/>
                <a:ea typeface="Roboto Condensed Light"/>
                <a:cs typeface="Roboto Condensed Light"/>
                <a:sym typeface="Roboto Condensed Light"/>
                <a:hlinkClick r:id="rId8"/>
              </a:rPr>
              <a:t>TypeScript</a:t>
            </a:r>
            <a:endParaRPr lang="en-US" sz="1100" smtClean="0">
              <a:solidFill>
                <a:schemeClr val="dk1"/>
              </a:solidFill>
              <a:uFill>
                <a:noFill/>
              </a:uFill>
              <a:latin typeface="Roboto Condensed Light"/>
              <a:ea typeface="Roboto Condensed Light"/>
              <a:cs typeface="Roboto Condensed Light"/>
              <a:sym typeface="Roboto Condensed Light"/>
            </a:endParaRPr>
          </a:p>
          <a:p>
            <a:pPr marL="241300" lvl="0" indent="-196850">
              <a:lnSpc>
                <a:spcPct val="115000"/>
              </a:lnSpc>
              <a:spcBef>
                <a:spcPts val="300"/>
              </a:spcBef>
              <a:buClr>
                <a:schemeClr val="dk1"/>
              </a:buClr>
              <a:buSzPts val="1100"/>
              <a:buFont typeface="Roboto Condensed Light"/>
              <a:buChar char="■"/>
            </a:pPr>
            <a:r>
              <a:rPr lang="en-US" sz="1100">
                <a:solidFill>
                  <a:schemeClr val="dk1"/>
                </a:solidFill>
                <a:uFill>
                  <a:noFill/>
                </a:uFill>
                <a:latin typeface="Roboto Condensed Light"/>
                <a:ea typeface="Roboto Condensed Light"/>
                <a:cs typeface="Roboto Condensed Light"/>
                <a:sym typeface="Roboto Condensed Light"/>
                <a:hlinkClick r:id="rId9"/>
              </a:rPr>
              <a:t>TypeScript React </a:t>
            </a:r>
            <a:r>
              <a:rPr lang="en-US" sz="1100" smtClean="0">
                <a:solidFill>
                  <a:schemeClr val="dk1"/>
                </a:solidFill>
                <a:uFill>
                  <a:noFill/>
                </a:uFill>
                <a:latin typeface="Roboto Condensed Light"/>
                <a:ea typeface="Roboto Condensed Light"/>
                <a:cs typeface="Roboto Condensed Light"/>
                <a:sym typeface="Roboto Condensed Light"/>
                <a:hlinkClick r:id="rId9"/>
              </a:rPr>
              <a:t>Starter</a:t>
            </a:r>
            <a:endParaRPr lang="en-US" sz="1100" smtClean="0">
              <a:solidFill>
                <a:schemeClr val="dk1"/>
              </a:solidFill>
              <a:uFill>
                <a:noFill/>
              </a:uFill>
              <a:latin typeface="Roboto Condensed Light"/>
              <a:ea typeface="Roboto Condensed Light"/>
              <a:cs typeface="Roboto Condensed Light"/>
              <a:sym typeface="Roboto Condensed Light"/>
            </a:endParaRPr>
          </a:p>
          <a:p>
            <a:pPr marL="241300" lvl="0" indent="-196850">
              <a:lnSpc>
                <a:spcPct val="115000"/>
              </a:lnSpc>
              <a:spcBef>
                <a:spcPts val="300"/>
              </a:spcBef>
              <a:buClr>
                <a:schemeClr val="dk1"/>
              </a:buClr>
              <a:buSzPts val="1100"/>
              <a:buFont typeface="Roboto Condensed Light"/>
              <a:buChar char="■"/>
            </a:pPr>
            <a:endParaRPr sz="1100">
              <a:solidFill>
                <a:schemeClr val="dk1"/>
              </a:solidFill>
              <a:latin typeface="Roboto Condensed Light"/>
              <a:ea typeface="Roboto Condensed Light"/>
              <a:cs typeface="Roboto Condensed Light"/>
              <a:sym typeface="Roboto Condensed Light"/>
            </a:endParaRPr>
          </a:p>
          <a:p>
            <a:pPr marL="0" lvl="0" indent="0" algn="l" rtl="0">
              <a:lnSpc>
                <a:spcPct val="115000"/>
              </a:lnSpc>
              <a:spcBef>
                <a:spcPts val="300"/>
              </a:spcBef>
              <a:spcAft>
                <a:spcPts val="0"/>
              </a:spcAft>
              <a:buNone/>
            </a:pPr>
            <a:endParaRPr sz="1000">
              <a:solidFill>
                <a:schemeClr val="dk1"/>
              </a:solidFill>
              <a:latin typeface="Roboto Condensed Light"/>
              <a:ea typeface="Roboto Condensed Light"/>
              <a:cs typeface="Roboto Condensed Light"/>
              <a:sym typeface="Roboto Condensed Light"/>
            </a:endParaRPr>
          </a:p>
        </p:txBody>
      </p:sp>
      <p:sp>
        <p:nvSpPr>
          <p:cNvPr id="618" name="Google Shape;618;p5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cxnSp>
        <p:nvCxnSpPr>
          <p:cNvPr id="619" name="Google Shape;619;p52"/>
          <p:cNvCxnSpPr/>
          <p:nvPr/>
        </p:nvCxnSpPr>
        <p:spPr>
          <a:xfrm>
            <a:off x="588400" y="3652200"/>
            <a:ext cx="0" cy="15150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4" name="Google Shape;184;p32"/>
          <p:cNvSpPr txBox="1">
            <a:spLocks noGrp="1"/>
          </p:cNvSpPr>
          <p:nvPr>
            <p:ph type="subTitle" idx="1"/>
          </p:nvPr>
        </p:nvSpPr>
        <p:spPr>
          <a:xfrm>
            <a:off x="1267692" y="1316182"/>
            <a:ext cx="7045037" cy="3530589"/>
          </a:xfrm>
          <a:prstGeom prst="rect">
            <a:avLst/>
          </a:prstGeom>
        </p:spPr>
        <p:txBody>
          <a:bodyPr spcFirstLastPara="1" wrap="square" lIns="91425" tIns="91425" rIns="91425" bIns="91425" anchor="t" anchorCtr="0">
            <a:noAutofit/>
          </a:bodyPr>
          <a:lstStyle/>
          <a:p>
            <a:pPr algn="l">
              <a:buFont typeface="Wingdings" panose="05000000000000000000" pitchFamily="2" charset="2"/>
              <a:buChar char="q"/>
            </a:pPr>
            <a:r>
              <a:rPr lang="vi-VN" b="1"/>
              <a:t>TypeScript</a:t>
            </a:r>
            <a:r>
              <a:rPr lang="vi-VN"/>
              <a:t> là một dự án mã nguồn mở được phát triển bởi </a:t>
            </a:r>
            <a:r>
              <a:rPr lang="vi-VN" b="1"/>
              <a:t>Microsoft</a:t>
            </a:r>
            <a:r>
              <a:rPr lang="vi-VN"/>
              <a:t>. Nó có thể được coi là một phiên bản nâng cao của Javascript bởi việc bổ sung tùy chọn </a:t>
            </a:r>
            <a:r>
              <a:rPr lang="vi-VN" b="1"/>
              <a:t>kiểu tĩnh</a:t>
            </a:r>
            <a:r>
              <a:rPr lang="vi-VN"/>
              <a:t> và </a:t>
            </a:r>
            <a:r>
              <a:rPr lang="vi-VN" b="1"/>
              <a:t>lớp hướng đối tượng</a:t>
            </a:r>
            <a:r>
              <a:rPr lang="vi-VN"/>
              <a:t> mà điều này không có ở Javascript</a:t>
            </a:r>
            <a:r>
              <a:rPr lang="vi-VN" smtClean="0"/>
              <a:t>.</a:t>
            </a:r>
            <a:endParaRPr lang="en-US" smtClean="0"/>
          </a:p>
          <a:p>
            <a:pPr marL="152400" indent="0" algn="l"/>
            <a:endParaRPr lang="vi-VN"/>
          </a:p>
          <a:p>
            <a:pPr algn="l">
              <a:buFont typeface="Wingdings" panose="05000000000000000000" pitchFamily="2" charset="2"/>
              <a:buChar char="q"/>
            </a:pPr>
            <a:r>
              <a:rPr lang="vi-VN" b="1"/>
              <a:t>TypeScript</a:t>
            </a:r>
            <a:r>
              <a:rPr lang="vi-VN"/>
              <a:t> có thể sử dụng để phát triển các ứng dụng chạy ở client-side (Angular) và server-side (NodeJS</a:t>
            </a:r>
            <a:r>
              <a:rPr lang="vi-VN" smtClean="0"/>
              <a:t>).</a:t>
            </a:r>
            <a:endParaRPr lang="en-US" smtClean="0"/>
          </a:p>
          <a:p>
            <a:pPr marL="152400" indent="0" algn="l"/>
            <a:endParaRPr lang="vi-VN"/>
          </a:p>
          <a:p>
            <a:pPr algn="l">
              <a:buFont typeface="Wingdings" panose="05000000000000000000" pitchFamily="2" charset="2"/>
              <a:buChar char="q"/>
            </a:pPr>
            <a:r>
              <a:rPr lang="vi-VN" b="1"/>
              <a:t>TypeScript</a:t>
            </a:r>
            <a:r>
              <a:rPr lang="vi-VN"/>
              <a:t> sử dụng tất cả các tính năng của của ECMAScript 2015 (ES6) như classes, modules</a:t>
            </a:r>
            <a:r>
              <a:rPr lang="vi-VN" smtClean="0"/>
              <a:t>.</a:t>
            </a:r>
            <a:endParaRPr lang="en-US" smtClean="0"/>
          </a:p>
          <a:p>
            <a:pPr marL="152400" indent="0" algn="l"/>
            <a:endParaRPr lang="vi-VN"/>
          </a:p>
          <a:p>
            <a:pPr algn="l">
              <a:buFont typeface="Wingdings" panose="05000000000000000000" pitchFamily="2" charset="2"/>
              <a:buChar char="q"/>
            </a:pPr>
            <a:r>
              <a:rPr lang="vi-VN"/>
              <a:t>Trưởng nhóm dự án này là </a:t>
            </a:r>
            <a:r>
              <a:rPr lang="vi-VN" b="1"/>
              <a:t>Anders Hejlsberg</a:t>
            </a:r>
            <a:r>
              <a:rPr lang="vi-VN"/>
              <a:t>, người đã đóng góp cũng như tạo ra các ngôn ngữ khác C#, Turbo Pascal và Delphi</a:t>
            </a:r>
            <a:r>
              <a:rPr lang="vi-VN" smtClean="0"/>
              <a:t>.</a:t>
            </a:r>
            <a:endParaRPr lang="en-US" smtClean="0"/>
          </a:p>
          <a:p>
            <a:pPr marL="152400" indent="0" algn="l"/>
            <a:endParaRPr lang="vi-VN"/>
          </a:p>
          <a:p>
            <a:pPr algn="l">
              <a:buFont typeface="Wingdings" panose="05000000000000000000" pitchFamily="2" charset="2"/>
              <a:buChar char="q"/>
            </a:pPr>
            <a:r>
              <a:rPr lang="vi-VN" b="1"/>
              <a:t>TypeScript</a:t>
            </a:r>
            <a:r>
              <a:rPr lang="vi-VN"/>
              <a:t> không phải ra đời đầu tiên mà trước đây cũng có một số thư viện như CoffeScript và Dart được phát triển bởi Google, tuy nhiên điểm yếu là hai thư viện này sư dụng cú pháp mới hoàn toàn, điều này khác hoàn toàn với </a:t>
            </a:r>
            <a:r>
              <a:rPr lang="vi-VN" b="1"/>
              <a:t>TypeScript</a:t>
            </a:r>
            <a:r>
              <a:rPr lang="vi-VN"/>
              <a:t>, vì vậy tuy ra đời sau nhưng </a:t>
            </a:r>
            <a:r>
              <a:rPr lang="vi-VN" b="1"/>
              <a:t>TypeScript</a:t>
            </a:r>
            <a:r>
              <a:rPr lang="vi-VN"/>
              <a:t> vẫn đang nhận được sự đón nhận từ các lập trình viên.</a:t>
            </a:r>
          </a:p>
          <a:p>
            <a:pPr algn="l"/>
            <a:r>
              <a:rPr lang="vi-VN"/>
              <a:t/>
            </a:r>
            <a:br>
              <a:rPr lang="vi-VN"/>
            </a:br>
            <a:endParaRPr/>
          </a:p>
        </p:txBody>
      </p:sp>
      <p:cxnSp>
        <p:nvCxnSpPr>
          <p:cNvPr id="185" name="Google Shape;185;p32"/>
          <p:cNvCxnSpPr/>
          <p:nvPr/>
        </p:nvCxnSpPr>
        <p:spPr>
          <a:xfrm>
            <a:off x="4574400" y="614736"/>
            <a:ext cx="4574400" cy="0"/>
          </a:xfrm>
          <a:prstGeom prst="straightConnector1">
            <a:avLst/>
          </a:prstGeom>
          <a:noFill/>
          <a:ln w="9525" cap="flat" cmpd="sng">
            <a:solidFill>
              <a:schemeClr val="dk1"/>
            </a:solidFill>
            <a:prstDash val="solid"/>
            <a:round/>
            <a:headEnd type="none" w="med" len="med"/>
            <a:tailEnd type="none" w="med" len="med"/>
          </a:ln>
        </p:spPr>
      </p:cxnSp>
      <p:cxnSp>
        <p:nvCxnSpPr>
          <p:cNvPr id="186" name="Google Shape;186;p32"/>
          <p:cNvCxnSpPr/>
          <p:nvPr/>
        </p:nvCxnSpPr>
        <p:spPr>
          <a:xfrm>
            <a:off x="0" y="4773520"/>
            <a:ext cx="45744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2" name="Title 1"/>
          <p:cNvSpPr>
            <a:spLocks noGrp="1"/>
          </p:cNvSpPr>
          <p:nvPr>
            <p:ph type="ctrTitle"/>
          </p:nvPr>
        </p:nvSpPr>
        <p:spPr/>
        <p:txBody>
          <a:bodyPr/>
          <a:lstStyle/>
          <a:p>
            <a:r>
              <a:rPr lang="en-US" err="1"/>
              <a:t>Sự</a:t>
            </a:r>
            <a:r>
              <a:rPr lang="en-US"/>
              <a:t> </a:t>
            </a:r>
            <a:r>
              <a:rPr lang="en-US" err="1"/>
              <a:t>quan</a:t>
            </a:r>
            <a:r>
              <a:rPr lang="en-US"/>
              <a:t> </a:t>
            </a:r>
            <a:r>
              <a:rPr lang="en-US" err="1"/>
              <a:t>tâm</a:t>
            </a:r>
            <a:r>
              <a:rPr lang="en-US"/>
              <a:t> </a:t>
            </a:r>
            <a:r>
              <a:rPr lang="en-US" err="1"/>
              <a:t>theo</a:t>
            </a:r>
            <a:r>
              <a:rPr lang="en-US"/>
              <a:t> </a:t>
            </a:r>
            <a:r>
              <a:rPr lang="en-US" err="1"/>
              <a:t>thời</a:t>
            </a:r>
            <a:r>
              <a:rPr lang="en-US"/>
              <a:t> </a:t>
            </a:r>
            <a:r>
              <a:rPr lang="en-US" err="1"/>
              <a:t>gian</a:t>
            </a:r>
            <a:endParaRPr lang="en-US"/>
          </a:p>
        </p:txBody>
      </p:sp>
      <p:pic>
        <p:nvPicPr>
          <p:cNvPr id="4" name="Picture 3"/>
          <p:cNvPicPr>
            <a:picLocks noChangeAspect="1"/>
          </p:cNvPicPr>
          <p:nvPr/>
        </p:nvPicPr>
        <p:blipFill>
          <a:blip r:embed="rId3"/>
          <a:stretch>
            <a:fillRect/>
          </a:stretch>
        </p:blipFill>
        <p:spPr>
          <a:xfrm>
            <a:off x="1325880" y="990600"/>
            <a:ext cx="6758939" cy="3557955"/>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4"/>
          <p:cNvSpPr txBox="1">
            <a:spLocks noGrp="1"/>
          </p:cNvSpPr>
          <p:nvPr>
            <p:ph type="ctrTitle"/>
          </p:nvPr>
        </p:nvSpPr>
        <p:spPr>
          <a:xfrm flipH="1">
            <a:off x="2747779" y="2371438"/>
            <a:ext cx="5195700" cy="1921200"/>
          </a:xfrm>
          <a:prstGeom prst="rect">
            <a:avLst/>
          </a:prstGeom>
        </p:spPr>
        <p:txBody>
          <a:bodyPr spcFirstLastPara="1" wrap="square" lIns="91425" tIns="91425" rIns="91425" bIns="91425" anchor="ctr" anchorCtr="0">
            <a:noAutofit/>
          </a:bodyPr>
          <a:lstStyle/>
          <a:p>
            <a:r>
              <a:rPr lang="en-US" err="1"/>
              <a:t>Tại</a:t>
            </a:r>
            <a:r>
              <a:rPr lang="en-US"/>
              <a:t> </a:t>
            </a:r>
            <a:r>
              <a:rPr lang="en-US" err="1"/>
              <a:t>sao</a:t>
            </a:r>
            <a:r>
              <a:rPr lang="en-US"/>
              <a:t> </a:t>
            </a:r>
            <a:r>
              <a:rPr lang="en-US" err="1"/>
              <a:t>nên</a:t>
            </a:r>
            <a:r>
              <a:rPr lang="en-US"/>
              <a:t> </a:t>
            </a:r>
            <a:r>
              <a:rPr lang="en-US" err="1"/>
              <a:t>sử</a:t>
            </a:r>
            <a:r>
              <a:rPr lang="en-US"/>
              <a:t> </a:t>
            </a:r>
            <a:r>
              <a:rPr lang="en-US" err="1"/>
              <a:t>dụng</a:t>
            </a:r>
            <a:r>
              <a:rPr lang="en-US"/>
              <a:t> Typescript</a:t>
            </a:r>
          </a:p>
        </p:txBody>
      </p:sp>
      <p:sp>
        <p:nvSpPr>
          <p:cNvPr id="216" name="Google Shape;216;p34"/>
          <p:cNvSpPr txBox="1">
            <a:spLocks noGrp="1"/>
          </p:cNvSpPr>
          <p:nvPr>
            <p:ph type="title" idx="2"/>
          </p:nvPr>
        </p:nvSpPr>
        <p:spPr>
          <a:xfrm flipH="1">
            <a:off x="4910839" y="1881175"/>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217" name="Google Shape;217;p34"/>
          <p:cNvCxnSpPr/>
          <p:nvPr/>
        </p:nvCxnSpPr>
        <p:spPr>
          <a:xfrm>
            <a:off x="7578325" y="4028400"/>
            <a:ext cx="15657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4" name="Google Shape;224;p35"/>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p>
            <a:r>
              <a:rPr lang="vi-VN" smtClean="0"/>
              <a:t>Tại sao nên sử dụng Typescript</a:t>
            </a:r>
            <a:endParaRPr lang="vi-VN"/>
          </a:p>
        </p:txBody>
      </p:sp>
      <p:sp>
        <p:nvSpPr>
          <p:cNvPr id="226" name="Google Shape;226;p35"/>
          <p:cNvSpPr txBox="1">
            <a:spLocks noGrp="1"/>
          </p:cNvSpPr>
          <p:nvPr>
            <p:ph type="subTitle" idx="1"/>
          </p:nvPr>
        </p:nvSpPr>
        <p:spPr>
          <a:xfrm>
            <a:off x="297179" y="1643776"/>
            <a:ext cx="6061075" cy="3318825"/>
          </a:xfrm>
          <a:prstGeom prst="rect">
            <a:avLst/>
          </a:prstGeom>
        </p:spPr>
        <p:txBody>
          <a:bodyPr spcFirstLastPara="1" wrap="square" lIns="91425" tIns="91425" rIns="91425" bIns="91425" anchor="t" anchorCtr="0">
            <a:noAutofit/>
          </a:bodyPr>
          <a:lstStyle/>
          <a:p>
            <a:pPr marL="228600" lvl="0" indent="-228600" algn="l">
              <a:buFont typeface="Courier New" panose="02070309020205020404" pitchFamily="49" charset="0"/>
              <a:buChar char="o"/>
            </a:pPr>
            <a:r>
              <a:rPr lang="vi-VN" sz="1200" b="1" smtClean="0"/>
              <a:t>TypeScript</a:t>
            </a:r>
            <a:r>
              <a:rPr lang="vi-VN" sz="1200" smtClean="0"/>
              <a:t> giúp chúng ta phát triển các dự án lớn một cách dễ dàng.</a:t>
            </a:r>
          </a:p>
          <a:p>
            <a:pPr marL="228600" lvl="0" indent="-228600" algn="l">
              <a:buFont typeface="Courier New" panose="02070309020205020404" pitchFamily="49" charset="0"/>
              <a:buChar char="o"/>
            </a:pPr>
            <a:endParaRPr lang="en-US" sz="1200"/>
          </a:p>
          <a:p>
            <a:pPr marL="228600" lvl="0" indent="-228600" algn="l">
              <a:buFont typeface="Courier New" panose="02070309020205020404" pitchFamily="49" charset="0"/>
              <a:buChar char="o"/>
            </a:pPr>
            <a:r>
              <a:rPr lang="vi-VN" sz="1200" smtClean="0"/>
              <a:t>Hiện nay có nhiều Javascript Framework khuyến khích sử dụng </a:t>
            </a:r>
            <a:r>
              <a:rPr lang="vi-VN" sz="1200" b="1" smtClean="0"/>
              <a:t>Typescript</a:t>
            </a:r>
            <a:r>
              <a:rPr lang="vi-VN" sz="1200" smtClean="0"/>
              <a:t>. Ví dụ: AngularJS, Ionic ...</a:t>
            </a:r>
          </a:p>
          <a:p>
            <a:pPr marL="228600" lvl="0" indent="-228600" algn="l">
              <a:buFont typeface="Courier New" panose="02070309020205020404" pitchFamily="49" charset="0"/>
              <a:buChar char="o"/>
            </a:pPr>
            <a:endParaRPr lang="vi-VN" sz="1200" smtClean="0"/>
          </a:p>
          <a:p>
            <a:pPr marL="228600" lvl="0" indent="-228600" algn="l">
              <a:buFont typeface="Courier New" panose="02070309020205020404" pitchFamily="49" charset="0"/>
              <a:buChar char="o"/>
            </a:pPr>
            <a:r>
              <a:rPr lang="vi-VN" sz="1200" smtClean="0"/>
              <a:t>Hỗ trợ các tính năng của Javascript phiên bản mới nhất.</a:t>
            </a:r>
          </a:p>
          <a:p>
            <a:pPr marL="228600" lvl="0" indent="-228600" algn="l">
              <a:buFont typeface="Courier New" panose="02070309020205020404" pitchFamily="49" charset="0"/>
              <a:buChar char="o"/>
            </a:pPr>
            <a:endParaRPr lang="en-US" sz="1200" smtClean="0"/>
          </a:p>
          <a:p>
            <a:pPr marL="228600" lvl="0" indent="-228600" algn="l">
              <a:buFont typeface="Courier New" panose="02070309020205020404" pitchFamily="49" charset="0"/>
              <a:buChar char="o"/>
            </a:pPr>
            <a:r>
              <a:rPr lang="vi-VN" sz="1200" b="1" smtClean="0"/>
              <a:t>TypeScript</a:t>
            </a:r>
            <a:r>
              <a:rPr lang="vi-VN" sz="1200" smtClean="0"/>
              <a:t> là một mã nguồn mở nên bạn hoàn toàn có thể sử dụng mà không mất phí</a:t>
            </a:r>
          </a:p>
          <a:p>
            <a:pPr marL="228600" lvl="0" indent="-228600" algn="l">
              <a:buFont typeface="Courier New" panose="02070309020205020404" pitchFamily="49" charset="0"/>
              <a:buChar char="o"/>
            </a:pPr>
            <a:endParaRPr lang="en-US" sz="1200"/>
          </a:p>
          <a:p>
            <a:pPr marL="228600" lvl="0" indent="-228600" algn="l">
              <a:buFont typeface="Courier New" panose="02070309020205020404" pitchFamily="49" charset="0"/>
              <a:buChar char="o"/>
            </a:pPr>
            <a:r>
              <a:rPr lang="vi-VN" sz="1200"/>
              <a:t>Bản chất của </a:t>
            </a:r>
            <a:r>
              <a:rPr lang="vi-VN" sz="1200" b="1"/>
              <a:t>Typescript</a:t>
            </a:r>
            <a:r>
              <a:rPr lang="vi-VN" sz="1200"/>
              <a:t> vẫn là </a:t>
            </a:r>
            <a:r>
              <a:rPr lang="vi-VN" sz="1200" b="1"/>
              <a:t>Javascript</a:t>
            </a:r>
            <a:r>
              <a:rPr lang="vi-VN" sz="1200"/>
              <a:t> - </a:t>
            </a:r>
            <a:r>
              <a:rPr lang="vi-VN" sz="1200" b="1"/>
              <a:t>TypeScript</a:t>
            </a:r>
            <a:r>
              <a:rPr lang="vi-VN" sz="1200"/>
              <a:t> được biên dịch tạo ra các đoạn mã </a:t>
            </a:r>
            <a:r>
              <a:rPr lang="vi-VN" sz="1200" b="1"/>
              <a:t>javascript</a:t>
            </a:r>
            <a:r>
              <a:rPr lang="vi-VN" sz="1200"/>
              <a:t> nên bạn có thể chạy bất kì ở đâu miễn ở đó có hỗ trợ biên dịch </a:t>
            </a:r>
            <a:r>
              <a:rPr lang="vi-VN" sz="1200" b="1"/>
              <a:t>Javascript</a:t>
            </a:r>
            <a:r>
              <a:rPr lang="vi-VN" sz="1200"/>
              <a:t>. Ngoài ra bạn có thể sử dụng trộn lẫn cú pháp của Javascript vào bên trong </a:t>
            </a:r>
            <a:r>
              <a:rPr lang="vi-VN" sz="1200" b="1"/>
              <a:t>TypeScript</a:t>
            </a:r>
            <a:r>
              <a:rPr lang="vi-VN" sz="1200"/>
              <a:t>, điều này giúp các lập trình viên tiếp cận </a:t>
            </a:r>
            <a:r>
              <a:rPr lang="vi-VN" sz="1200" b="1"/>
              <a:t>TypeScript</a:t>
            </a:r>
            <a:r>
              <a:rPr lang="vi-VN" sz="1200"/>
              <a:t> dễ dàng hơn.</a:t>
            </a:r>
            <a:endParaRPr sz="1200"/>
          </a:p>
        </p:txBody>
      </p:sp>
      <p:pic>
        <p:nvPicPr>
          <p:cNvPr id="1028" name="Picture 4" descr="Kết quả hình ảnh cho Typescrip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8255" y="2118199"/>
            <a:ext cx="2369981" cy="23699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Tech Newsletter by Slidesgo">
  <a:themeElements>
    <a:clrScheme name="Simple Light">
      <a:dk1>
        <a:srgbClr val="434343"/>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1060</TotalTime>
  <Words>2119</Words>
  <Application>Microsoft Office PowerPoint</Application>
  <PresentationFormat>On-screen Show (16:9)</PresentationFormat>
  <Paragraphs>611</Paragraphs>
  <Slides>56</Slides>
  <Notes>55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56</vt:i4>
      </vt:variant>
    </vt:vector>
  </HeadingPairs>
  <TitlesOfParts>
    <vt:vector size="68" baseType="lpstr">
      <vt:lpstr>Roboto</vt:lpstr>
      <vt:lpstr>Courier New</vt:lpstr>
      <vt:lpstr>Open Sans</vt:lpstr>
      <vt:lpstr>Squada One</vt:lpstr>
      <vt:lpstr>Roboto Condensed Light</vt:lpstr>
      <vt:lpstr>Wingdings</vt:lpstr>
      <vt:lpstr>Fira Sans Extra Condensed Medium</vt:lpstr>
      <vt:lpstr>Consolas</vt:lpstr>
      <vt:lpstr>Arial</vt:lpstr>
      <vt:lpstr>Roboto Condensed</vt:lpstr>
      <vt:lpstr>Exo 2</vt:lpstr>
      <vt:lpstr>Tech Newsletter by Slidesgo</vt:lpstr>
      <vt:lpstr>Áp dụng typescript  vào react </vt:lpstr>
      <vt:lpstr>Nội dung </vt:lpstr>
      <vt:lpstr>Ngôn ngữ Typescript và các cú pháp cơ bản</vt:lpstr>
      <vt:lpstr>Typescript</vt:lpstr>
      <vt:lpstr>Typescript là gì</vt:lpstr>
      <vt:lpstr>PowerPoint Presentation</vt:lpstr>
      <vt:lpstr>Sự quan tâm theo thời gian</vt:lpstr>
      <vt:lpstr>Tại sao nên sử dụng Typescript</vt:lpstr>
      <vt:lpstr>Tại sao nên sử dụng Typescript</vt:lpstr>
      <vt:lpstr>Tại sao nên sử dụng Typescript</vt:lpstr>
      <vt:lpstr>Tại sao nên sử dụng Typescript</vt:lpstr>
      <vt:lpstr>Tại sao nên sử dụng Typescript</vt:lpstr>
      <vt:lpstr>Cài đặt và chạy chương trình đầu tiên</vt:lpstr>
      <vt:lpstr>Cài đặt</vt:lpstr>
      <vt:lpstr>Ví dụ</vt:lpstr>
      <vt:lpstr>Ví dụ</vt:lpstr>
      <vt:lpstr>Kiểu dữ liệu và khai báo biến</vt:lpstr>
      <vt:lpstr>3.2) Kiểu dữ liệu và khai báo biến</vt:lpstr>
      <vt:lpstr>3.2) Kiểu dữ liệu và khai báo biến</vt:lpstr>
      <vt:lpstr>Function trong TypeScript</vt:lpstr>
      <vt:lpstr>3.3) Function trong TypeScript</vt:lpstr>
      <vt:lpstr>Hướng đối tượng trong Typescript</vt:lpstr>
      <vt:lpstr>3.4) Hướng đối tượng trong Typescript</vt:lpstr>
      <vt:lpstr>3.4) Hướng đối tượng trong Typescript</vt:lpstr>
      <vt:lpstr>3.4) Hướng đối tượng trong Typescript</vt:lpstr>
      <vt:lpstr>3.4) Hướng đối tượng trong Typescript</vt:lpstr>
      <vt:lpstr>3.4) Hướng đối tượng trong Typescript</vt:lpstr>
      <vt:lpstr>Namespace</vt:lpstr>
      <vt:lpstr>Generic </vt:lpstr>
      <vt:lpstr>TypeScript so với JavaScript</vt:lpstr>
      <vt:lpstr>4) TypeScript so với JavaScript</vt:lpstr>
      <vt:lpstr>4) TypeScript so với JavaScript</vt:lpstr>
      <vt:lpstr>4) TypeScript so với JavaScript</vt:lpstr>
      <vt:lpstr>Cài đặt thủ công sử dụng typescript vào react</vt:lpstr>
      <vt:lpstr>1) Cài đặt dự án</vt:lpstr>
      <vt:lpstr>1) Cài đặt dự án</vt:lpstr>
      <vt:lpstr>1) Cài đặt dự án</vt:lpstr>
      <vt:lpstr>1) Cài đặt dự án</vt:lpstr>
      <vt:lpstr>1) Cài đặt dự án</vt:lpstr>
      <vt:lpstr>1) Cài đặt dự án</vt:lpstr>
      <vt:lpstr>1) Cài đặt dự án</vt:lpstr>
      <vt:lpstr>1) Cài đặt dự án</vt:lpstr>
      <vt:lpstr>1) Cài đặt dự án</vt:lpstr>
      <vt:lpstr>Cấu hình, cài đặt và sử dụng typescript với reactjs qua create-react-app</vt:lpstr>
      <vt:lpstr>1) Cài đặt create-react-app </vt:lpstr>
      <vt:lpstr>1) Cài đặt create-react-app </vt:lpstr>
      <vt:lpstr>2) Những thay đổi khi dùng Typescrip</vt:lpstr>
      <vt:lpstr>3) Xây dựng các component</vt:lpstr>
      <vt:lpstr>4) Function component </vt:lpstr>
      <vt:lpstr>5) Class component</vt:lpstr>
      <vt:lpstr>5) Class component</vt:lpstr>
      <vt:lpstr>6) Sử dụng Typescript componet cho React app </vt:lpstr>
      <vt:lpstr>6) Sử dụng Typescript componet cho React app </vt:lpstr>
      <vt:lpstr>7) Application</vt:lpstr>
      <vt:lpstr>THANKS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Áp dụng typescript  vào react </dc:title>
  <cp:lastModifiedBy>Mark_PhucND</cp:lastModifiedBy>
  <cp:revision>63</cp:revision>
  <dcterms:modified xsi:type="dcterms:W3CDTF">2019-10-09T03:34:46Z</dcterms:modified>
</cp:coreProperties>
</file>